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4" r:id="rId4"/>
    <p:sldId id="261" r:id="rId5"/>
    <p:sldId id="266" r:id="rId6"/>
    <p:sldId id="260" r:id="rId7"/>
    <p:sldId id="265" r:id="rId8"/>
    <p:sldId id="268" r:id="rId9"/>
    <p:sldId id="267" r:id="rId10"/>
    <p:sldId id="262" r:id="rId11"/>
    <p:sldId id="263" r:id="rId12"/>
    <p:sldId id="269" r:id="rId13"/>
    <p:sldId id="270" r:id="rId14"/>
    <p:sldId id="271" r:id="rId15"/>
    <p:sldId id="275" r:id="rId16"/>
    <p:sldId id="274" r:id="rId17"/>
    <p:sldId id="277" r:id="rId18"/>
    <p:sldId id="278" r:id="rId19"/>
    <p:sldId id="276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170" y="3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62DBBD3-8D52-430C-B89E-A7C4C04E765E}" type="doc">
      <dgm:prSet loTypeId="urn:microsoft.com/office/officeart/2005/8/layout/list1" loCatId="list" qsTypeId="urn:microsoft.com/office/officeart/2005/8/quickstyle/simple2" qsCatId="simple" csTypeId="urn:microsoft.com/office/officeart/2005/8/colors/accent3_1" csCatId="accent3" phldr="1"/>
      <dgm:spPr/>
      <dgm:t>
        <a:bodyPr/>
        <a:lstStyle/>
        <a:p>
          <a:endParaRPr lang="es-MX"/>
        </a:p>
      </dgm:t>
    </dgm:pt>
    <dgm:pt modelId="{7FA7BF71-822F-455B-B683-6E27ECA3FF51}">
      <dgm:prSet phldrT="[Texto]" custT="1"/>
      <dgm:spPr/>
      <dgm:t>
        <a:bodyPr/>
        <a:lstStyle/>
        <a:p>
          <a:pPr marL="355600" indent="-355600" algn="l"/>
          <a:r>
            <a:rPr lang="es-MX" sz="2000" b="1" dirty="0">
              <a:effectLst/>
            </a:rPr>
            <a:t>1.  </a:t>
          </a:r>
          <a:r>
            <a:rPr lang="es-MX" sz="2000" b="1" dirty="0"/>
            <a:t>Promover la vivencia en tiempo y forma de la preinscripción</a:t>
          </a:r>
          <a:endParaRPr lang="es-MX" sz="2000" b="1" dirty="0">
            <a:effectLst/>
          </a:endParaRPr>
        </a:p>
      </dgm:t>
    </dgm:pt>
    <dgm:pt modelId="{CEA49C71-36BD-4F6B-B8FF-DC44D111F7CA}" type="parTrans" cxnId="{D480E714-BA18-4EE6-BFC8-A4D3541EE69F}">
      <dgm:prSet/>
      <dgm:spPr/>
      <dgm:t>
        <a:bodyPr/>
        <a:lstStyle/>
        <a:p>
          <a:endParaRPr lang="es-MX"/>
        </a:p>
      </dgm:t>
    </dgm:pt>
    <dgm:pt modelId="{367C00DA-6A2B-4B19-B788-3C31985DB3EF}" type="sibTrans" cxnId="{D480E714-BA18-4EE6-BFC8-A4D3541EE69F}">
      <dgm:prSet/>
      <dgm:spPr/>
      <dgm:t>
        <a:bodyPr/>
        <a:lstStyle/>
        <a:p>
          <a:endParaRPr lang="es-MX"/>
        </a:p>
      </dgm:t>
    </dgm:pt>
    <dgm:pt modelId="{5621BE59-805D-44D2-895B-CED13A8A9866}">
      <dgm:prSet custT="1"/>
      <dgm:spPr/>
      <dgm:t>
        <a:bodyPr/>
        <a:lstStyle/>
        <a:p>
          <a:pPr marL="363538" indent="-363538" algn="l"/>
          <a:r>
            <a:rPr lang="es-MX" sz="2000" b="1" dirty="0">
              <a:effectLst/>
            </a:rPr>
            <a:t>2.  </a:t>
          </a:r>
          <a:r>
            <a:rPr lang="es-MX" sz="2000" b="1" dirty="0"/>
            <a:t>Asegurar la efectiva capacitación de los promotores</a:t>
          </a:r>
          <a:endParaRPr lang="es-MX" sz="2000" b="1" dirty="0">
            <a:effectLst/>
          </a:endParaRPr>
        </a:p>
      </dgm:t>
    </dgm:pt>
    <dgm:pt modelId="{398A7085-72B3-4E7B-A3F6-0DA3A78FA515}" type="parTrans" cxnId="{3043F028-E4D1-4322-A302-E1E53075E96B}">
      <dgm:prSet/>
      <dgm:spPr/>
      <dgm:t>
        <a:bodyPr/>
        <a:lstStyle/>
        <a:p>
          <a:endParaRPr lang="es-MX"/>
        </a:p>
      </dgm:t>
    </dgm:pt>
    <dgm:pt modelId="{F4990F4C-1A49-44D9-898D-34E24A0DD796}" type="sibTrans" cxnId="{3043F028-E4D1-4322-A302-E1E53075E96B}">
      <dgm:prSet/>
      <dgm:spPr/>
      <dgm:t>
        <a:bodyPr/>
        <a:lstStyle/>
        <a:p>
          <a:endParaRPr lang="es-MX"/>
        </a:p>
      </dgm:t>
    </dgm:pt>
    <dgm:pt modelId="{A0A1630A-434F-40F7-BD6E-924A7D893998}">
      <dgm:prSet custT="1"/>
      <dgm:spPr/>
      <dgm:t>
        <a:bodyPr/>
        <a:lstStyle/>
        <a:p>
          <a:pPr marL="363538" indent="-363538" algn="l"/>
          <a:r>
            <a:rPr lang="es-MX" sz="2000" b="1" dirty="0">
              <a:effectLst/>
            </a:rPr>
            <a:t>3.  </a:t>
          </a:r>
          <a:r>
            <a:rPr lang="es-MX" sz="2000" b="1" dirty="0"/>
            <a:t>Promover el mejoramiento de las estrategias de pesca</a:t>
          </a:r>
          <a:endParaRPr lang="es-MX" sz="2000" b="1" dirty="0">
            <a:effectLst/>
          </a:endParaRPr>
        </a:p>
      </dgm:t>
    </dgm:pt>
    <dgm:pt modelId="{7FA5D4A5-6A2C-4781-B998-E60CEFDCB803}" type="parTrans" cxnId="{EE9221F3-4F9D-4586-84C7-88E6E761C9A1}">
      <dgm:prSet/>
      <dgm:spPr/>
      <dgm:t>
        <a:bodyPr/>
        <a:lstStyle/>
        <a:p>
          <a:endParaRPr lang="es-MX"/>
        </a:p>
      </dgm:t>
    </dgm:pt>
    <dgm:pt modelId="{F3890A21-43DC-4CDB-B7AB-108B74EA5918}" type="sibTrans" cxnId="{EE9221F3-4F9D-4586-84C7-88E6E761C9A1}">
      <dgm:prSet/>
      <dgm:spPr/>
      <dgm:t>
        <a:bodyPr/>
        <a:lstStyle/>
        <a:p>
          <a:endParaRPr lang="es-MX"/>
        </a:p>
      </dgm:t>
    </dgm:pt>
    <dgm:pt modelId="{CB6361BC-7840-4858-B116-CBDF658C943D}">
      <dgm:prSet custT="1"/>
      <dgm:spPr/>
      <dgm:t>
        <a:bodyPr/>
        <a:lstStyle/>
        <a:p>
          <a:pPr algn="l"/>
          <a:r>
            <a:rPr lang="es-MX" sz="2000" b="1" dirty="0">
              <a:effectLst/>
            </a:rPr>
            <a:t>4.  </a:t>
          </a:r>
          <a:r>
            <a:rPr lang="es-MX" sz="2000" b="1" dirty="0"/>
            <a:t>Asegurar permanencia de la membresía</a:t>
          </a:r>
          <a:endParaRPr lang="es-MX" sz="2000" b="1" dirty="0">
            <a:effectLst/>
          </a:endParaRPr>
        </a:p>
      </dgm:t>
    </dgm:pt>
    <dgm:pt modelId="{4B7D16BE-6ECE-45A3-B222-3E6FC625C5B4}" type="parTrans" cxnId="{8BD43A0D-4702-45B3-B9F7-50C0B430AEF7}">
      <dgm:prSet/>
      <dgm:spPr/>
      <dgm:t>
        <a:bodyPr/>
        <a:lstStyle/>
        <a:p>
          <a:endParaRPr lang="es-MX"/>
        </a:p>
      </dgm:t>
    </dgm:pt>
    <dgm:pt modelId="{5BAE2AE1-2FD0-4F38-9D70-7CC8FD3955F6}" type="sibTrans" cxnId="{8BD43A0D-4702-45B3-B9F7-50C0B430AEF7}">
      <dgm:prSet/>
      <dgm:spPr/>
      <dgm:t>
        <a:bodyPr/>
        <a:lstStyle/>
        <a:p>
          <a:endParaRPr lang="es-MX"/>
        </a:p>
      </dgm:t>
    </dgm:pt>
    <dgm:pt modelId="{051F9699-7969-4D67-9A6A-8857B0C372E8}" type="pres">
      <dgm:prSet presAssocID="{062DBBD3-8D52-430C-B89E-A7C4C04E765E}" presName="linear" presStyleCnt="0">
        <dgm:presLayoutVars>
          <dgm:dir/>
          <dgm:animLvl val="lvl"/>
          <dgm:resizeHandles val="exact"/>
        </dgm:presLayoutVars>
      </dgm:prSet>
      <dgm:spPr/>
    </dgm:pt>
    <dgm:pt modelId="{947B2A08-CFD6-4A5E-960A-38102D3ED107}" type="pres">
      <dgm:prSet presAssocID="{7FA7BF71-822F-455B-B683-6E27ECA3FF51}" presName="parentLin" presStyleCnt="0"/>
      <dgm:spPr/>
    </dgm:pt>
    <dgm:pt modelId="{523BE509-EC3E-4180-871C-7FC2C86ECBDA}" type="pres">
      <dgm:prSet presAssocID="{7FA7BF71-822F-455B-B683-6E27ECA3FF51}" presName="parentLeftMargin" presStyleLbl="node1" presStyleIdx="0" presStyleCnt="4"/>
      <dgm:spPr/>
    </dgm:pt>
    <dgm:pt modelId="{77EC1E32-226B-4287-B315-1D6930353739}" type="pres">
      <dgm:prSet presAssocID="{7FA7BF71-822F-455B-B683-6E27ECA3FF51}" presName="parentText" presStyleLbl="node1" presStyleIdx="0" presStyleCnt="4" custScaleX="117941">
        <dgm:presLayoutVars>
          <dgm:chMax val="0"/>
          <dgm:bulletEnabled val="1"/>
        </dgm:presLayoutVars>
      </dgm:prSet>
      <dgm:spPr/>
    </dgm:pt>
    <dgm:pt modelId="{E07F54D5-E0A9-4DF2-87B1-749578F53546}" type="pres">
      <dgm:prSet presAssocID="{7FA7BF71-822F-455B-B683-6E27ECA3FF51}" presName="negativeSpace" presStyleCnt="0"/>
      <dgm:spPr/>
    </dgm:pt>
    <dgm:pt modelId="{8AADD1E6-99B2-4BA8-9777-047E074CD87D}" type="pres">
      <dgm:prSet presAssocID="{7FA7BF71-822F-455B-B683-6E27ECA3FF51}" presName="childText" presStyleLbl="conFgAcc1" presStyleIdx="0" presStyleCnt="4" custScaleX="65727" custLinFactNeighborX="1284" custLinFactNeighborY="-69172">
        <dgm:presLayoutVars>
          <dgm:bulletEnabled val="1"/>
        </dgm:presLayoutVars>
      </dgm:prSet>
      <dgm:spPr/>
    </dgm:pt>
    <dgm:pt modelId="{CAAA74CC-7509-49E6-B762-0006CB0951E2}" type="pres">
      <dgm:prSet presAssocID="{367C00DA-6A2B-4B19-B788-3C31985DB3EF}" presName="spaceBetweenRectangles" presStyleCnt="0"/>
      <dgm:spPr/>
    </dgm:pt>
    <dgm:pt modelId="{75D5EBCA-F21C-4B97-8A5D-D8D2EE2D1738}" type="pres">
      <dgm:prSet presAssocID="{5621BE59-805D-44D2-895B-CED13A8A9866}" presName="parentLin" presStyleCnt="0"/>
      <dgm:spPr/>
    </dgm:pt>
    <dgm:pt modelId="{B34B7CF7-EB1B-4BE5-8754-5DB2014C9C2C}" type="pres">
      <dgm:prSet presAssocID="{5621BE59-805D-44D2-895B-CED13A8A9866}" presName="parentLeftMargin" presStyleLbl="node1" presStyleIdx="0" presStyleCnt="4"/>
      <dgm:spPr/>
    </dgm:pt>
    <dgm:pt modelId="{5FCD47B1-4233-45E5-9E2C-4B71BDB93CD0}" type="pres">
      <dgm:prSet presAssocID="{5621BE59-805D-44D2-895B-CED13A8A9866}" presName="parentText" presStyleLbl="node1" presStyleIdx="1" presStyleCnt="4" custScaleX="117941">
        <dgm:presLayoutVars>
          <dgm:chMax val="0"/>
          <dgm:bulletEnabled val="1"/>
        </dgm:presLayoutVars>
      </dgm:prSet>
      <dgm:spPr/>
    </dgm:pt>
    <dgm:pt modelId="{435F8EE3-E516-494F-A1A3-E8AB2B29DDF3}" type="pres">
      <dgm:prSet presAssocID="{5621BE59-805D-44D2-895B-CED13A8A9866}" presName="negativeSpace" presStyleCnt="0"/>
      <dgm:spPr/>
    </dgm:pt>
    <dgm:pt modelId="{B368127E-C36E-44C1-978C-09AC8764C4D2}" type="pres">
      <dgm:prSet presAssocID="{5621BE59-805D-44D2-895B-CED13A8A9866}" presName="childText" presStyleLbl="conFgAcc1" presStyleIdx="1" presStyleCnt="4" custScaleX="65727" custLinFactNeighborX="1284" custLinFactNeighborY="-69172">
        <dgm:presLayoutVars>
          <dgm:bulletEnabled val="1"/>
        </dgm:presLayoutVars>
      </dgm:prSet>
      <dgm:spPr/>
    </dgm:pt>
    <dgm:pt modelId="{B41217C9-49AD-4D99-A36A-A16B023870CA}" type="pres">
      <dgm:prSet presAssocID="{F4990F4C-1A49-44D9-898D-34E24A0DD796}" presName="spaceBetweenRectangles" presStyleCnt="0"/>
      <dgm:spPr/>
    </dgm:pt>
    <dgm:pt modelId="{92352D28-1CAA-4C02-8EF5-921EC1C2D9E7}" type="pres">
      <dgm:prSet presAssocID="{A0A1630A-434F-40F7-BD6E-924A7D893998}" presName="parentLin" presStyleCnt="0"/>
      <dgm:spPr/>
    </dgm:pt>
    <dgm:pt modelId="{3898C065-AAD9-482C-AD7A-74796C68FF30}" type="pres">
      <dgm:prSet presAssocID="{A0A1630A-434F-40F7-BD6E-924A7D893998}" presName="parentLeftMargin" presStyleLbl="node1" presStyleIdx="1" presStyleCnt="4"/>
      <dgm:spPr/>
    </dgm:pt>
    <dgm:pt modelId="{9B183278-01CE-4847-B029-BF05F52AC3F6}" type="pres">
      <dgm:prSet presAssocID="{A0A1630A-434F-40F7-BD6E-924A7D893998}" presName="parentText" presStyleLbl="node1" presStyleIdx="2" presStyleCnt="4" custScaleX="117941">
        <dgm:presLayoutVars>
          <dgm:chMax val="0"/>
          <dgm:bulletEnabled val="1"/>
        </dgm:presLayoutVars>
      </dgm:prSet>
      <dgm:spPr/>
    </dgm:pt>
    <dgm:pt modelId="{142DDBCD-E332-4354-85EC-283CAFC66A58}" type="pres">
      <dgm:prSet presAssocID="{A0A1630A-434F-40F7-BD6E-924A7D893998}" presName="negativeSpace" presStyleCnt="0"/>
      <dgm:spPr/>
    </dgm:pt>
    <dgm:pt modelId="{F52D131F-CFAF-4A16-9B6F-6E11B212E950}" type="pres">
      <dgm:prSet presAssocID="{A0A1630A-434F-40F7-BD6E-924A7D893998}" presName="childText" presStyleLbl="conFgAcc1" presStyleIdx="2" presStyleCnt="4" custScaleX="65727" custLinFactNeighborX="1284" custLinFactNeighborY="-25307">
        <dgm:presLayoutVars>
          <dgm:bulletEnabled val="1"/>
        </dgm:presLayoutVars>
      </dgm:prSet>
      <dgm:spPr/>
    </dgm:pt>
    <dgm:pt modelId="{FA314CE6-AE71-4850-95BE-AE4AA5AC627A}" type="pres">
      <dgm:prSet presAssocID="{F3890A21-43DC-4CDB-B7AB-108B74EA5918}" presName="spaceBetweenRectangles" presStyleCnt="0"/>
      <dgm:spPr/>
    </dgm:pt>
    <dgm:pt modelId="{A7F96A18-BDB8-49E6-B4B3-6D5C8D7C1ADE}" type="pres">
      <dgm:prSet presAssocID="{CB6361BC-7840-4858-B116-CBDF658C943D}" presName="parentLin" presStyleCnt="0"/>
      <dgm:spPr/>
    </dgm:pt>
    <dgm:pt modelId="{C2B68335-D29C-48ED-8DBD-0BDE015CB0F6}" type="pres">
      <dgm:prSet presAssocID="{CB6361BC-7840-4858-B116-CBDF658C943D}" presName="parentLeftMargin" presStyleLbl="node1" presStyleIdx="2" presStyleCnt="4" custScaleX="117941"/>
      <dgm:spPr/>
    </dgm:pt>
    <dgm:pt modelId="{1FC66D77-8BC4-47F6-947E-D70EDD84D50C}" type="pres">
      <dgm:prSet presAssocID="{CB6361BC-7840-4858-B116-CBDF658C943D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2DD9C683-B08C-403F-85A3-8A3271D4307E}" type="pres">
      <dgm:prSet presAssocID="{CB6361BC-7840-4858-B116-CBDF658C943D}" presName="negativeSpace" presStyleCnt="0"/>
      <dgm:spPr/>
    </dgm:pt>
    <dgm:pt modelId="{247DE469-6ED7-4415-BA55-9156C9C5A6A1}" type="pres">
      <dgm:prSet presAssocID="{CB6361BC-7840-4858-B116-CBDF658C943D}" presName="childText" presStyleLbl="conFgAcc1" presStyleIdx="3" presStyleCnt="4" custScaleX="65789" custScaleY="70616">
        <dgm:presLayoutVars>
          <dgm:bulletEnabled val="1"/>
        </dgm:presLayoutVars>
      </dgm:prSet>
      <dgm:spPr/>
    </dgm:pt>
  </dgm:ptLst>
  <dgm:cxnLst>
    <dgm:cxn modelId="{8BD43A0D-4702-45B3-B9F7-50C0B430AEF7}" srcId="{062DBBD3-8D52-430C-B89E-A7C4C04E765E}" destId="{CB6361BC-7840-4858-B116-CBDF658C943D}" srcOrd="3" destOrd="0" parTransId="{4B7D16BE-6ECE-45A3-B222-3E6FC625C5B4}" sibTransId="{5BAE2AE1-2FD0-4F38-9D70-7CC8FD3955F6}"/>
    <dgm:cxn modelId="{D480E714-BA18-4EE6-BFC8-A4D3541EE69F}" srcId="{062DBBD3-8D52-430C-B89E-A7C4C04E765E}" destId="{7FA7BF71-822F-455B-B683-6E27ECA3FF51}" srcOrd="0" destOrd="0" parTransId="{CEA49C71-36BD-4F6B-B8FF-DC44D111F7CA}" sibTransId="{367C00DA-6A2B-4B19-B788-3C31985DB3EF}"/>
    <dgm:cxn modelId="{3043F028-E4D1-4322-A302-E1E53075E96B}" srcId="{062DBBD3-8D52-430C-B89E-A7C4C04E765E}" destId="{5621BE59-805D-44D2-895B-CED13A8A9866}" srcOrd="1" destOrd="0" parTransId="{398A7085-72B3-4E7B-A3F6-0DA3A78FA515}" sibTransId="{F4990F4C-1A49-44D9-898D-34E24A0DD796}"/>
    <dgm:cxn modelId="{F4D1BD44-370E-4A6C-8118-3392484A91B5}" type="presOf" srcId="{CB6361BC-7840-4858-B116-CBDF658C943D}" destId="{1FC66D77-8BC4-47F6-947E-D70EDD84D50C}" srcOrd="1" destOrd="0" presId="urn:microsoft.com/office/officeart/2005/8/layout/list1"/>
    <dgm:cxn modelId="{03DDA66F-0F75-484D-81FC-8524BD5B36B7}" type="presOf" srcId="{062DBBD3-8D52-430C-B89E-A7C4C04E765E}" destId="{051F9699-7969-4D67-9A6A-8857B0C372E8}" srcOrd="0" destOrd="0" presId="urn:microsoft.com/office/officeart/2005/8/layout/list1"/>
    <dgm:cxn modelId="{4CF81F85-5057-42A2-BF16-1589B9F864E2}" type="presOf" srcId="{7FA7BF71-822F-455B-B683-6E27ECA3FF51}" destId="{77EC1E32-226B-4287-B315-1D6930353739}" srcOrd="1" destOrd="0" presId="urn:microsoft.com/office/officeart/2005/8/layout/list1"/>
    <dgm:cxn modelId="{2CB7958D-A68D-4A39-83F2-99C7ED27EF1E}" type="presOf" srcId="{A0A1630A-434F-40F7-BD6E-924A7D893998}" destId="{9B183278-01CE-4847-B029-BF05F52AC3F6}" srcOrd="1" destOrd="0" presId="urn:microsoft.com/office/officeart/2005/8/layout/list1"/>
    <dgm:cxn modelId="{80E93DAA-1CDF-4D33-B3D8-36AC6D3AEC70}" type="presOf" srcId="{CB6361BC-7840-4858-B116-CBDF658C943D}" destId="{C2B68335-D29C-48ED-8DBD-0BDE015CB0F6}" srcOrd="0" destOrd="0" presId="urn:microsoft.com/office/officeart/2005/8/layout/list1"/>
    <dgm:cxn modelId="{D781C0AD-BA4B-4E93-96E2-C65E3A32029A}" type="presOf" srcId="{5621BE59-805D-44D2-895B-CED13A8A9866}" destId="{B34B7CF7-EB1B-4BE5-8754-5DB2014C9C2C}" srcOrd="0" destOrd="0" presId="urn:microsoft.com/office/officeart/2005/8/layout/list1"/>
    <dgm:cxn modelId="{E0418AC8-CE26-49D8-B77B-02950AF55DC2}" type="presOf" srcId="{7FA7BF71-822F-455B-B683-6E27ECA3FF51}" destId="{523BE509-EC3E-4180-871C-7FC2C86ECBDA}" srcOrd="0" destOrd="0" presId="urn:microsoft.com/office/officeart/2005/8/layout/list1"/>
    <dgm:cxn modelId="{C25E91D7-1153-42D3-BF5D-285726D5FB39}" type="presOf" srcId="{A0A1630A-434F-40F7-BD6E-924A7D893998}" destId="{3898C065-AAD9-482C-AD7A-74796C68FF30}" srcOrd="0" destOrd="0" presId="urn:microsoft.com/office/officeart/2005/8/layout/list1"/>
    <dgm:cxn modelId="{EE9221F3-4F9D-4586-84C7-88E6E761C9A1}" srcId="{062DBBD3-8D52-430C-B89E-A7C4C04E765E}" destId="{A0A1630A-434F-40F7-BD6E-924A7D893998}" srcOrd="2" destOrd="0" parTransId="{7FA5D4A5-6A2C-4781-B998-E60CEFDCB803}" sibTransId="{F3890A21-43DC-4CDB-B7AB-108B74EA5918}"/>
    <dgm:cxn modelId="{BD5EACFE-EF74-4F6D-BFFF-5D1BAAD9EF74}" type="presOf" srcId="{5621BE59-805D-44D2-895B-CED13A8A9866}" destId="{5FCD47B1-4233-45E5-9E2C-4B71BDB93CD0}" srcOrd="1" destOrd="0" presId="urn:microsoft.com/office/officeart/2005/8/layout/list1"/>
    <dgm:cxn modelId="{C721CBDE-6127-4029-8B59-1D94F26F2A2D}" type="presParOf" srcId="{051F9699-7969-4D67-9A6A-8857B0C372E8}" destId="{947B2A08-CFD6-4A5E-960A-38102D3ED107}" srcOrd="0" destOrd="0" presId="urn:microsoft.com/office/officeart/2005/8/layout/list1"/>
    <dgm:cxn modelId="{E00DD134-29CA-4743-AE4C-85A19AD78160}" type="presParOf" srcId="{947B2A08-CFD6-4A5E-960A-38102D3ED107}" destId="{523BE509-EC3E-4180-871C-7FC2C86ECBDA}" srcOrd="0" destOrd="0" presId="urn:microsoft.com/office/officeart/2005/8/layout/list1"/>
    <dgm:cxn modelId="{88F3BAD4-A329-4592-864C-7634559D1771}" type="presParOf" srcId="{947B2A08-CFD6-4A5E-960A-38102D3ED107}" destId="{77EC1E32-226B-4287-B315-1D6930353739}" srcOrd="1" destOrd="0" presId="urn:microsoft.com/office/officeart/2005/8/layout/list1"/>
    <dgm:cxn modelId="{3CD90654-EFCD-4F5D-8FBD-DBFD7E00C2B1}" type="presParOf" srcId="{051F9699-7969-4D67-9A6A-8857B0C372E8}" destId="{E07F54D5-E0A9-4DF2-87B1-749578F53546}" srcOrd="1" destOrd="0" presId="urn:microsoft.com/office/officeart/2005/8/layout/list1"/>
    <dgm:cxn modelId="{9351B4F2-E8E6-4424-90BB-52BF8BAEA699}" type="presParOf" srcId="{051F9699-7969-4D67-9A6A-8857B0C372E8}" destId="{8AADD1E6-99B2-4BA8-9777-047E074CD87D}" srcOrd="2" destOrd="0" presId="urn:microsoft.com/office/officeart/2005/8/layout/list1"/>
    <dgm:cxn modelId="{C0EFECA6-9BD5-4776-9B07-B0B22C182E1A}" type="presParOf" srcId="{051F9699-7969-4D67-9A6A-8857B0C372E8}" destId="{CAAA74CC-7509-49E6-B762-0006CB0951E2}" srcOrd="3" destOrd="0" presId="urn:microsoft.com/office/officeart/2005/8/layout/list1"/>
    <dgm:cxn modelId="{F7EF9DB6-B62F-4A11-B12C-42911EC0D31F}" type="presParOf" srcId="{051F9699-7969-4D67-9A6A-8857B0C372E8}" destId="{75D5EBCA-F21C-4B97-8A5D-D8D2EE2D1738}" srcOrd="4" destOrd="0" presId="urn:microsoft.com/office/officeart/2005/8/layout/list1"/>
    <dgm:cxn modelId="{88D08713-D3F6-45F9-A865-9B2B1AF7C023}" type="presParOf" srcId="{75D5EBCA-F21C-4B97-8A5D-D8D2EE2D1738}" destId="{B34B7CF7-EB1B-4BE5-8754-5DB2014C9C2C}" srcOrd="0" destOrd="0" presId="urn:microsoft.com/office/officeart/2005/8/layout/list1"/>
    <dgm:cxn modelId="{17105B8C-EF1A-457A-BCB3-D2E2ACAA4700}" type="presParOf" srcId="{75D5EBCA-F21C-4B97-8A5D-D8D2EE2D1738}" destId="{5FCD47B1-4233-45E5-9E2C-4B71BDB93CD0}" srcOrd="1" destOrd="0" presId="urn:microsoft.com/office/officeart/2005/8/layout/list1"/>
    <dgm:cxn modelId="{9CE31457-C572-4103-9B18-168A1739CAE9}" type="presParOf" srcId="{051F9699-7969-4D67-9A6A-8857B0C372E8}" destId="{435F8EE3-E516-494F-A1A3-E8AB2B29DDF3}" srcOrd="5" destOrd="0" presId="urn:microsoft.com/office/officeart/2005/8/layout/list1"/>
    <dgm:cxn modelId="{9CAC498B-A41F-41D8-9C3E-A73DE090CAD2}" type="presParOf" srcId="{051F9699-7969-4D67-9A6A-8857B0C372E8}" destId="{B368127E-C36E-44C1-978C-09AC8764C4D2}" srcOrd="6" destOrd="0" presId="urn:microsoft.com/office/officeart/2005/8/layout/list1"/>
    <dgm:cxn modelId="{6B00D1D4-FC46-47EB-BABA-2164082D0816}" type="presParOf" srcId="{051F9699-7969-4D67-9A6A-8857B0C372E8}" destId="{B41217C9-49AD-4D99-A36A-A16B023870CA}" srcOrd="7" destOrd="0" presId="urn:microsoft.com/office/officeart/2005/8/layout/list1"/>
    <dgm:cxn modelId="{5F449727-4DD9-4E9A-9973-6149E547645A}" type="presParOf" srcId="{051F9699-7969-4D67-9A6A-8857B0C372E8}" destId="{92352D28-1CAA-4C02-8EF5-921EC1C2D9E7}" srcOrd="8" destOrd="0" presId="urn:microsoft.com/office/officeart/2005/8/layout/list1"/>
    <dgm:cxn modelId="{8D53F982-FF37-4A1E-8A72-5309D0266BC1}" type="presParOf" srcId="{92352D28-1CAA-4C02-8EF5-921EC1C2D9E7}" destId="{3898C065-AAD9-482C-AD7A-74796C68FF30}" srcOrd="0" destOrd="0" presId="urn:microsoft.com/office/officeart/2005/8/layout/list1"/>
    <dgm:cxn modelId="{BBC1942A-5FB6-4770-B921-D9E0FE748305}" type="presParOf" srcId="{92352D28-1CAA-4C02-8EF5-921EC1C2D9E7}" destId="{9B183278-01CE-4847-B029-BF05F52AC3F6}" srcOrd="1" destOrd="0" presId="urn:microsoft.com/office/officeart/2005/8/layout/list1"/>
    <dgm:cxn modelId="{A3CB81FE-D30D-4246-A58F-8BC157D335D8}" type="presParOf" srcId="{051F9699-7969-4D67-9A6A-8857B0C372E8}" destId="{142DDBCD-E332-4354-85EC-283CAFC66A58}" srcOrd="9" destOrd="0" presId="urn:microsoft.com/office/officeart/2005/8/layout/list1"/>
    <dgm:cxn modelId="{2CE1A63F-0256-425D-AC10-816513EC04E2}" type="presParOf" srcId="{051F9699-7969-4D67-9A6A-8857B0C372E8}" destId="{F52D131F-CFAF-4A16-9B6F-6E11B212E950}" srcOrd="10" destOrd="0" presId="urn:microsoft.com/office/officeart/2005/8/layout/list1"/>
    <dgm:cxn modelId="{609FAFFE-7F5C-4D7A-AF28-EA166AA29E2D}" type="presParOf" srcId="{051F9699-7969-4D67-9A6A-8857B0C372E8}" destId="{FA314CE6-AE71-4850-95BE-AE4AA5AC627A}" srcOrd="11" destOrd="0" presId="urn:microsoft.com/office/officeart/2005/8/layout/list1"/>
    <dgm:cxn modelId="{CE0973F0-7F77-44AB-B3AD-BF87A4B3B7BC}" type="presParOf" srcId="{051F9699-7969-4D67-9A6A-8857B0C372E8}" destId="{A7F96A18-BDB8-49E6-B4B3-6D5C8D7C1ADE}" srcOrd="12" destOrd="0" presId="urn:microsoft.com/office/officeart/2005/8/layout/list1"/>
    <dgm:cxn modelId="{30AA33E6-07A1-4AB5-B9F8-57F1DF535A45}" type="presParOf" srcId="{A7F96A18-BDB8-49E6-B4B3-6D5C8D7C1ADE}" destId="{C2B68335-D29C-48ED-8DBD-0BDE015CB0F6}" srcOrd="0" destOrd="0" presId="urn:microsoft.com/office/officeart/2005/8/layout/list1"/>
    <dgm:cxn modelId="{D2157BB6-D82D-4E85-8BBD-AA398F19A00E}" type="presParOf" srcId="{A7F96A18-BDB8-49E6-B4B3-6D5C8D7C1ADE}" destId="{1FC66D77-8BC4-47F6-947E-D70EDD84D50C}" srcOrd="1" destOrd="0" presId="urn:microsoft.com/office/officeart/2005/8/layout/list1"/>
    <dgm:cxn modelId="{12DD99B2-54D4-4E5E-B267-C829C109B8FD}" type="presParOf" srcId="{051F9699-7969-4D67-9A6A-8857B0C372E8}" destId="{2DD9C683-B08C-403F-85A3-8A3271D4307E}" srcOrd="13" destOrd="0" presId="urn:microsoft.com/office/officeart/2005/8/layout/list1"/>
    <dgm:cxn modelId="{05CB8D54-4311-4936-9DB4-71E6C586BC54}" type="presParOf" srcId="{051F9699-7969-4D67-9A6A-8857B0C372E8}" destId="{247DE469-6ED7-4415-BA55-9156C9C5A6A1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ADD1E6-99B2-4BA8-9777-047E074CD87D}">
      <dsp:nvSpPr>
        <dsp:cNvPr id="0" name=""/>
        <dsp:cNvSpPr/>
      </dsp:nvSpPr>
      <dsp:spPr>
        <a:xfrm>
          <a:off x="97151" y="277376"/>
          <a:ext cx="4973132" cy="5292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EC1E32-226B-4287-B315-1D6930353739}">
      <dsp:nvSpPr>
        <dsp:cNvPr id="0" name=""/>
        <dsp:cNvSpPr/>
      </dsp:nvSpPr>
      <dsp:spPr>
        <a:xfrm>
          <a:off x="378317" y="45857"/>
          <a:ext cx="6246676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0193" tIns="0" rIns="200193" bIns="0" numCol="1" spcCol="1270" anchor="ctr" anchorCtr="0">
          <a:noAutofit/>
        </a:bodyPr>
        <a:lstStyle/>
        <a:p>
          <a:pPr marL="355600" lvl="0" indent="-35560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effectLst/>
            </a:rPr>
            <a:t>1.  </a:t>
          </a:r>
          <a:r>
            <a:rPr lang="es-MX" sz="2000" b="1" kern="1200" dirty="0"/>
            <a:t>Promover la vivencia en tiempo y forma de la preinscripción</a:t>
          </a:r>
          <a:endParaRPr lang="es-MX" sz="2000" b="1" kern="1200" dirty="0">
            <a:effectLst/>
          </a:endParaRPr>
        </a:p>
      </dsp:txBody>
      <dsp:txXfrm>
        <a:off x="408579" y="76119"/>
        <a:ext cx="6186152" cy="559396"/>
      </dsp:txXfrm>
    </dsp:sp>
    <dsp:sp modelId="{B368127E-C36E-44C1-978C-09AC8764C4D2}">
      <dsp:nvSpPr>
        <dsp:cNvPr id="0" name=""/>
        <dsp:cNvSpPr/>
      </dsp:nvSpPr>
      <dsp:spPr>
        <a:xfrm>
          <a:off x="97151" y="1229936"/>
          <a:ext cx="4973132" cy="5292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CD47B1-4233-45E5-9E2C-4B71BDB93CD0}">
      <dsp:nvSpPr>
        <dsp:cNvPr id="0" name=""/>
        <dsp:cNvSpPr/>
      </dsp:nvSpPr>
      <dsp:spPr>
        <a:xfrm>
          <a:off x="378317" y="998417"/>
          <a:ext cx="6246676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0193" tIns="0" rIns="200193" bIns="0" numCol="1" spcCol="1270" anchor="ctr" anchorCtr="0">
          <a:noAutofit/>
        </a:bodyPr>
        <a:lstStyle/>
        <a:p>
          <a:pPr marL="363538" lvl="0" indent="-363538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effectLst/>
            </a:rPr>
            <a:t>2.  </a:t>
          </a:r>
          <a:r>
            <a:rPr lang="es-MX" sz="2000" b="1" kern="1200" dirty="0"/>
            <a:t>Asegurar la efectiva capacitación de los promotores</a:t>
          </a:r>
          <a:endParaRPr lang="es-MX" sz="2000" b="1" kern="1200" dirty="0">
            <a:effectLst/>
          </a:endParaRPr>
        </a:p>
      </dsp:txBody>
      <dsp:txXfrm>
        <a:off x="408579" y="1028679"/>
        <a:ext cx="6186152" cy="559396"/>
      </dsp:txXfrm>
    </dsp:sp>
    <dsp:sp modelId="{F52D131F-CFAF-4A16-9B6F-6E11B212E950}">
      <dsp:nvSpPr>
        <dsp:cNvPr id="0" name=""/>
        <dsp:cNvSpPr/>
      </dsp:nvSpPr>
      <dsp:spPr>
        <a:xfrm>
          <a:off x="97151" y="2232238"/>
          <a:ext cx="4973132" cy="529200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183278-01CE-4847-B029-BF05F52AC3F6}">
      <dsp:nvSpPr>
        <dsp:cNvPr id="0" name=""/>
        <dsp:cNvSpPr/>
      </dsp:nvSpPr>
      <dsp:spPr>
        <a:xfrm>
          <a:off x="378317" y="1950977"/>
          <a:ext cx="6246676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0193" tIns="0" rIns="200193" bIns="0" numCol="1" spcCol="1270" anchor="ctr" anchorCtr="0">
          <a:noAutofit/>
        </a:bodyPr>
        <a:lstStyle/>
        <a:p>
          <a:pPr marL="363538" lvl="0" indent="-363538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effectLst/>
            </a:rPr>
            <a:t>3.  </a:t>
          </a:r>
          <a:r>
            <a:rPr lang="es-MX" sz="2000" b="1" kern="1200" dirty="0"/>
            <a:t>Promover el mejoramiento de las estrategias de pesca</a:t>
          </a:r>
          <a:endParaRPr lang="es-MX" sz="2000" b="1" kern="1200" dirty="0">
            <a:effectLst/>
          </a:endParaRPr>
        </a:p>
      </dsp:txBody>
      <dsp:txXfrm>
        <a:off x="408579" y="1981239"/>
        <a:ext cx="6186152" cy="559396"/>
      </dsp:txXfrm>
    </dsp:sp>
    <dsp:sp modelId="{247DE469-6ED7-4415-BA55-9156C9C5A6A1}">
      <dsp:nvSpPr>
        <dsp:cNvPr id="0" name=""/>
        <dsp:cNvSpPr/>
      </dsp:nvSpPr>
      <dsp:spPr>
        <a:xfrm>
          <a:off x="0" y="3213497"/>
          <a:ext cx="4977823" cy="373699"/>
        </a:xfrm>
        <a:prstGeom prst="rect">
          <a:avLst/>
        </a:prstGeom>
        <a:solidFill>
          <a:schemeClr val="accent3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FC66D77-8BC4-47F6-947E-D70EDD84D50C}">
      <dsp:nvSpPr>
        <dsp:cNvPr id="0" name=""/>
        <dsp:cNvSpPr/>
      </dsp:nvSpPr>
      <dsp:spPr>
        <a:xfrm>
          <a:off x="446191" y="2903537"/>
          <a:ext cx="5296442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0193" tIns="0" rIns="200193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b="1" kern="1200" dirty="0">
              <a:effectLst/>
            </a:rPr>
            <a:t>4.  </a:t>
          </a:r>
          <a:r>
            <a:rPr lang="es-MX" sz="2000" b="1" kern="1200" dirty="0"/>
            <a:t>Asegurar permanencia de la membresía</a:t>
          </a:r>
          <a:endParaRPr lang="es-MX" sz="2000" b="1" kern="1200" dirty="0">
            <a:effectLst/>
          </a:endParaRPr>
        </a:p>
      </dsp:txBody>
      <dsp:txXfrm>
        <a:off x="476453" y="2933799"/>
        <a:ext cx="5235918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png>
</file>

<file path=ppt/media/image4.jp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7583" y="1953978"/>
            <a:ext cx="4101007" cy="1571598"/>
          </a:xfrm>
        </p:spPr>
        <p:txBody>
          <a:bodyPr>
            <a:noAutofit/>
          </a:bodyPr>
          <a:lstStyle/>
          <a:p>
            <a:r>
              <a:rPr lang="en-US" sz="3600" b="1" dirty="0">
                <a:latin typeface="Century Gothic"/>
                <a:cs typeface="Century Gothic"/>
              </a:rPr>
              <a:t>PLAN DE TRABAJO DEL ÁREA III NACIONAL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63805" y="3700603"/>
            <a:ext cx="6400800" cy="1752600"/>
          </a:xfrm>
        </p:spPr>
        <p:txBody>
          <a:bodyPr>
            <a:normAutofit/>
          </a:bodyPr>
          <a:lstStyle/>
          <a:p>
            <a:endParaRPr lang="en-US" sz="2000" b="1" dirty="0">
              <a:latin typeface="Century Gothic"/>
              <a:cs typeface="Century Gothic"/>
            </a:endParaRPr>
          </a:p>
          <a:p>
            <a:endParaRPr lang="en-US" sz="2000" b="1" dirty="0">
              <a:latin typeface="Century Gothic"/>
              <a:cs typeface="Century Gothic"/>
            </a:endParaRPr>
          </a:p>
          <a:p>
            <a:endParaRPr lang="en-US" sz="2000" b="1" dirty="0">
              <a:latin typeface="Century Gothic"/>
              <a:cs typeface="Century Gothic"/>
            </a:endParaRPr>
          </a:p>
          <a:p>
            <a:r>
              <a:rPr lang="en-US" sz="2000" b="1" dirty="0">
                <a:latin typeface="Century Gothic"/>
                <a:cs typeface="Century Gothic"/>
              </a:rPr>
              <a:t>1ra. REUNIÓN DE BLOQUE</a:t>
            </a:r>
          </a:p>
        </p:txBody>
      </p:sp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97" y="1859364"/>
            <a:ext cx="1903922" cy="3332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9238" y="101976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/>
              <a:cs typeface="Century Gothic"/>
            </a:endParaRPr>
          </a:p>
          <a:p>
            <a:r>
              <a:rPr lang="en-US" b="1" dirty="0" err="1">
                <a:latin typeface="Century Gothic"/>
                <a:cs typeface="Century Gothic"/>
              </a:rPr>
              <a:t>Elaborar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política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gastos</a:t>
            </a:r>
            <a:r>
              <a:rPr lang="en-US" b="1" dirty="0">
                <a:latin typeface="Century Gothic"/>
                <a:cs typeface="Century Gothic"/>
              </a:rPr>
              <a:t> para </a:t>
            </a:r>
            <a:r>
              <a:rPr lang="en-US" b="1" dirty="0" err="1">
                <a:latin typeface="Century Gothic"/>
                <a:cs typeface="Century Gothic"/>
              </a:rPr>
              <a:t>darle</a:t>
            </a:r>
            <a:r>
              <a:rPr lang="en-US" b="1" dirty="0">
                <a:latin typeface="Century Gothic"/>
                <a:cs typeface="Century Gothic"/>
              </a:rPr>
              <a:t> un </a:t>
            </a:r>
            <a:r>
              <a:rPr lang="en-US" b="1" dirty="0" err="1">
                <a:latin typeface="Century Gothic"/>
                <a:cs typeface="Century Gothic"/>
              </a:rPr>
              <a:t>uso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adecuado</a:t>
            </a:r>
            <a:r>
              <a:rPr lang="en-US" b="1" dirty="0">
                <a:latin typeface="Century Gothic"/>
                <a:cs typeface="Century Gothic"/>
              </a:rPr>
              <a:t> a las </a:t>
            </a:r>
            <a:r>
              <a:rPr lang="en-US" b="1" dirty="0" err="1">
                <a:latin typeface="Century Gothic"/>
                <a:cs typeface="Century Gothic"/>
              </a:rPr>
              <a:t>finanzas</a:t>
            </a:r>
            <a:r>
              <a:rPr lang="en-US" b="1" dirty="0">
                <a:latin typeface="Century Gothic"/>
                <a:cs typeface="Century Gothic"/>
              </a:rPr>
              <a:t> del </a:t>
            </a:r>
            <a:r>
              <a:rPr lang="en-US" b="1" dirty="0" err="1">
                <a:latin typeface="Century Gothic"/>
                <a:cs typeface="Century Gothic"/>
              </a:rPr>
              <a:t>Equipo</a:t>
            </a:r>
            <a:r>
              <a:rPr lang="en-US" b="1" dirty="0">
                <a:latin typeface="Century Gothic"/>
                <a:cs typeface="Century Gothic"/>
              </a:rPr>
              <a:t> Coordinador </a:t>
            </a:r>
            <a:r>
              <a:rPr lang="en-US" b="1" dirty="0" err="1">
                <a:latin typeface="Century Gothic"/>
                <a:cs typeface="Century Gothic"/>
              </a:rPr>
              <a:t>Diocesano</a:t>
            </a:r>
            <a:r>
              <a:rPr lang="en-US" b="1" dirty="0">
                <a:latin typeface="Century Gothic"/>
                <a:cs typeface="Century Gothic"/>
              </a:rPr>
              <a:t> y de Sector</a:t>
            </a:r>
            <a:r>
              <a:rPr lang="en-US" dirty="0">
                <a:latin typeface="Century Gothic"/>
                <a:cs typeface="Century Gothic"/>
              </a:rPr>
              <a:t>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013D338B-A589-46CC-99BE-B3599782A2CD}"/>
              </a:ext>
            </a:extLst>
          </p:cNvPr>
          <p:cNvSpPr/>
          <p:nvPr/>
        </p:nvSpPr>
        <p:spPr>
          <a:xfrm>
            <a:off x="457200" y="274638"/>
            <a:ext cx="3594295" cy="114300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2. ACTIVIDAD</a:t>
            </a:r>
          </a:p>
        </p:txBody>
      </p:sp>
    </p:spTree>
    <p:extLst>
      <p:ext uri="{BB962C8B-B14F-4D97-AF65-F5344CB8AC3E}">
        <p14:creationId xmlns:p14="http://schemas.microsoft.com/office/powerpoint/2010/main" val="2574321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Promover</a:t>
            </a:r>
            <a:r>
              <a:rPr lang="en-US" b="1" dirty="0">
                <a:latin typeface="Century Gothic"/>
                <a:cs typeface="Century Gothic"/>
              </a:rPr>
              <a:t> Taller para </a:t>
            </a:r>
            <a:r>
              <a:rPr lang="en-US" b="1" dirty="0" err="1">
                <a:latin typeface="Century Gothic"/>
                <a:cs typeface="Century Gothic"/>
              </a:rPr>
              <a:t>Financieros</a:t>
            </a:r>
            <a:r>
              <a:rPr lang="en-US" b="1" dirty="0">
                <a:latin typeface="Century Gothic"/>
                <a:cs typeface="Century Gothic"/>
              </a:rPr>
              <a:t>,  para </a:t>
            </a:r>
            <a:r>
              <a:rPr lang="en-US" b="1" dirty="0" err="1">
                <a:latin typeface="Century Gothic"/>
                <a:cs typeface="Century Gothic"/>
              </a:rPr>
              <a:t>darle</a:t>
            </a:r>
            <a:r>
              <a:rPr lang="en-US" b="1" dirty="0">
                <a:latin typeface="Century Gothic"/>
                <a:cs typeface="Century Gothic"/>
              </a:rPr>
              <a:t> un </a:t>
            </a:r>
            <a:r>
              <a:rPr lang="en-US" b="1" dirty="0" err="1">
                <a:latin typeface="Century Gothic"/>
                <a:cs typeface="Century Gothic"/>
              </a:rPr>
              <a:t>sentido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apostólico</a:t>
            </a:r>
            <a:r>
              <a:rPr lang="en-US" b="1" dirty="0">
                <a:latin typeface="Century Gothic"/>
                <a:cs typeface="Century Gothic"/>
              </a:rPr>
              <a:t> a los </a:t>
            </a:r>
            <a:r>
              <a:rPr lang="en-US" b="1" dirty="0" err="1">
                <a:latin typeface="Century Gothic"/>
                <a:cs typeface="Century Gothic"/>
              </a:rPr>
              <a:t>matrimonios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financieros</a:t>
            </a:r>
            <a:r>
              <a:rPr lang="en-US" b="1" dirty="0">
                <a:latin typeface="Century Gothic"/>
                <a:cs typeface="Century Gothic"/>
              </a:rPr>
              <a:t> y </a:t>
            </a:r>
            <a:r>
              <a:rPr lang="en-US" b="1" dirty="0" err="1">
                <a:latin typeface="Century Gothic"/>
                <a:cs typeface="Century Gothic"/>
              </a:rPr>
              <a:t>hacer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conciencia</a:t>
            </a:r>
            <a:r>
              <a:rPr lang="en-US" b="1" dirty="0">
                <a:latin typeface="Century Gothic"/>
                <a:cs typeface="Century Gothic"/>
              </a:rPr>
              <a:t> de la </a:t>
            </a:r>
            <a:r>
              <a:rPr lang="en-US" b="1" dirty="0" err="1">
                <a:latin typeface="Century Gothic"/>
                <a:cs typeface="Century Gothic"/>
              </a:rPr>
              <a:t>importancia</a:t>
            </a:r>
            <a:r>
              <a:rPr lang="en-US" b="1" dirty="0">
                <a:latin typeface="Century Gothic"/>
                <a:cs typeface="Century Gothic"/>
              </a:rPr>
              <a:t> de una </a:t>
            </a:r>
            <a:r>
              <a:rPr lang="en-US" b="1" dirty="0" err="1">
                <a:latin typeface="Century Gothic"/>
                <a:cs typeface="Century Gothic"/>
              </a:rPr>
              <a:t>aportación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generosa</a:t>
            </a:r>
            <a:r>
              <a:rPr lang="en-US" b="1" dirty="0">
                <a:latin typeface="Century Gothic"/>
                <a:cs typeface="Century Gothic"/>
              </a:rPr>
              <a:t> y </a:t>
            </a:r>
            <a:r>
              <a:rPr lang="en-US" b="1" dirty="0" err="1">
                <a:latin typeface="Century Gothic"/>
                <a:cs typeface="Century Gothic"/>
              </a:rPr>
              <a:t>puntual</a:t>
            </a:r>
            <a:r>
              <a:rPr lang="en-US" dirty="0">
                <a:latin typeface="Century Gothic"/>
                <a:cs typeface="Century Gothic"/>
              </a:rPr>
              <a:t>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56B8BEFA-313F-46BF-BA6C-5A4335889686}"/>
              </a:ext>
            </a:extLst>
          </p:cNvPr>
          <p:cNvSpPr/>
          <p:nvPr/>
        </p:nvSpPr>
        <p:spPr>
          <a:xfrm>
            <a:off x="485336" y="402378"/>
            <a:ext cx="3671667" cy="887520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/>
              <a:t>3. ACTIVIDAD</a:t>
            </a:r>
          </a:p>
        </p:txBody>
      </p:sp>
    </p:spTree>
    <p:extLst>
      <p:ext uri="{BB962C8B-B14F-4D97-AF65-F5344CB8AC3E}">
        <p14:creationId xmlns:p14="http://schemas.microsoft.com/office/powerpoint/2010/main" val="9789519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91" y="29653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/>
              <a:cs typeface="Century Gothic"/>
            </a:endParaRPr>
          </a:p>
          <a:p>
            <a:r>
              <a:rPr lang="en-US" dirty="0">
                <a:latin typeface="Century Gothic"/>
                <a:cs typeface="Century Gothic"/>
              </a:rPr>
              <a:t> </a:t>
            </a:r>
            <a:r>
              <a:rPr lang="en-US" b="1" dirty="0">
                <a:latin typeface="Century Gothic"/>
                <a:cs typeface="Century Gothic"/>
              </a:rPr>
              <a:t>ACTUALIZAR EL FORMATO S06 para que sea </a:t>
            </a:r>
            <a:r>
              <a:rPr lang="en-US" b="1" dirty="0" err="1">
                <a:latin typeface="Century Gothic"/>
                <a:cs typeface="Century Gothic"/>
              </a:rPr>
              <a:t>más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práctico</a:t>
            </a:r>
            <a:r>
              <a:rPr lang="en-US" b="1" dirty="0">
                <a:latin typeface="Century Gothic"/>
                <a:cs typeface="Century Gothic"/>
              </a:rPr>
              <a:t> y claro. </a:t>
            </a:r>
            <a:r>
              <a:rPr lang="en-US" b="1" dirty="0" err="1">
                <a:latin typeface="Century Gothic"/>
                <a:cs typeface="Century Gothic"/>
              </a:rPr>
              <a:t>Señalando</a:t>
            </a:r>
            <a:r>
              <a:rPr lang="en-US" b="1" dirty="0">
                <a:latin typeface="Century Gothic"/>
                <a:cs typeface="Century Gothic"/>
              </a:rPr>
              <a:t> el </a:t>
            </a:r>
            <a:r>
              <a:rPr lang="en-US" b="1" dirty="0" err="1">
                <a:latin typeface="Century Gothic"/>
                <a:cs typeface="Century Gothic"/>
              </a:rPr>
              <a:t>compromiso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ofrenda</a:t>
            </a:r>
            <a:r>
              <a:rPr lang="en-US" b="1" dirty="0">
                <a:latin typeface="Century Gothic"/>
                <a:cs typeface="Century Gothic"/>
              </a:rPr>
              <a:t> </a:t>
            </a:r>
          </a:p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9A00DA1-B2B5-4224-9FF8-3D3B049D8457}"/>
              </a:ext>
            </a:extLst>
          </p:cNvPr>
          <p:cNvSpPr/>
          <p:nvPr/>
        </p:nvSpPr>
        <p:spPr>
          <a:xfrm>
            <a:off x="555674" y="388435"/>
            <a:ext cx="4114800" cy="87891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/>
              <a:t>4. ACTIVIDAD</a:t>
            </a:r>
          </a:p>
        </p:txBody>
      </p:sp>
    </p:spTree>
    <p:extLst>
      <p:ext uri="{BB962C8B-B14F-4D97-AF65-F5344CB8AC3E}">
        <p14:creationId xmlns:p14="http://schemas.microsoft.com/office/powerpoint/2010/main" val="33177422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/>
              <a:cs typeface="Century Gothic"/>
            </a:endParaRPr>
          </a:p>
          <a:p>
            <a:r>
              <a:rPr lang="en-US" b="1" dirty="0" err="1">
                <a:latin typeface="Century Gothic"/>
                <a:cs typeface="Century Gothic"/>
              </a:rPr>
              <a:t>Concientizar</a:t>
            </a:r>
            <a:r>
              <a:rPr lang="en-US" b="1" dirty="0">
                <a:latin typeface="Century Gothic"/>
                <a:cs typeface="Century Gothic"/>
              </a:rPr>
              <a:t> la </a:t>
            </a:r>
            <a:r>
              <a:rPr lang="en-US" b="1" dirty="0" err="1">
                <a:latin typeface="Century Gothic"/>
                <a:cs typeface="Century Gothic"/>
              </a:rPr>
              <a:t>importancia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contar</a:t>
            </a:r>
            <a:r>
              <a:rPr lang="en-US" b="1" dirty="0">
                <a:latin typeface="Century Gothic"/>
                <a:cs typeface="Century Gothic"/>
              </a:rPr>
              <a:t> con un </a:t>
            </a:r>
            <a:r>
              <a:rPr lang="en-US" b="1" dirty="0" err="1">
                <a:latin typeface="Century Gothic"/>
                <a:cs typeface="Century Gothic"/>
              </a:rPr>
              <a:t>matrimonio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financiero</a:t>
            </a:r>
            <a:r>
              <a:rPr lang="en-US" b="1" dirty="0">
                <a:latin typeface="Century Gothic"/>
                <a:cs typeface="Century Gothic"/>
              </a:rPr>
              <a:t> dentro de la </a:t>
            </a:r>
            <a:r>
              <a:rPr lang="en-US" b="1" dirty="0" err="1">
                <a:latin typeface="Century Gothic"/>
                <a:cs typeface="Century Gothic"/>
              </a:rPr>
              <a:t>estructura</a:t>
            </a:r>
            <a:r>
              <a:rPr lang="en-US" b="1" dirty="0">
                <a:latin typeface="Century Gothic"/>
                <a:cs typeface="Century Gothic"/>
              </a:rPr>
              <a:t> zonal.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BEB8B316-6ECD-419F-A423-A2C3921C38D7}"/>
              </a:ext>
            </a:extLst>
          </p:cNvPr>
          <p:cNvSpPr/>
          <p:nvPr/>
        </p:nvSpPr>
        <p:spPr>
          <a:xfrm>
            <a:off x="457200" y="604911"/>
            <a:ext cx="3130061" cy="81272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3600" b="1" dirty="0"/>
              <a:t>5. ACTIVIDAD. </a:t>
            </a:r>
          </a:p>
        </p:txBody>
      </p:sp>
    </p:spTree>
    <p:extLst>
      <p:ext uri="{BB962C8B-B14F-4D97-AF65-F5344CB8AC3E}">
        <p14:creationId xmlns:p14="http://schemas.microsoft.com/office/powerpoint/2010/main" val="8815797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US" b="1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6" name="Picture 4" descr="1.jpg">
            <a:extLst>
              <a:ext uri="{FF2B5EF4-FFF2-40B4-BE49-F238E27FC236}">
                <a16:creationId xmlns:a16="http://schemas.microsoft.com/office/drawing/2014/main" id="{29E96FF7-D83B-4778-A358-8CDFBCCFA0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" y="0"/>
            <a:ext cx="9144000" cy="6858000"/>
          </a:xfrm>
          <a:prstGeom prst="rect">
            <a:avLst/>
          </a:prstGeom>
        </p:spPr>
      </p:pic>
      <p:pic>
        <p:nvPicPr>
          <p:cNvPr id="7" name="Picture 6" descr="1logomfc.png">
            <a:extLst>
              <a:ext uri="{FF2B5EF4-FFF2-40B4-BE49-F238E27FC236}">
                <a16:creationId xmlns:a16="http://schemas.microsoft.com/office/drawing/2014/main" id="{C669B8C9-FF1D-4900-A543-85F4AC2CC8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72" y="1859364"/>
            <a:ext cx="1903922" cy="3332424"/>
          </a:xfrm>
          <a:prstGeom prst="rect">
            <a:avLst/>
          </a:prstGeom>
        </p:spPr>
      </p:pic>
      <p:pic>
        <p:nvPicPr>
          <p:cNvPr id="8" name="Picture 5" descr="LOGO EQUIPO ENTRANTE  2019.png">
            <a:extLst>
              <a:ext uri="{FF2B5EF4-FFF2-40B4-BE49-F238E27FC236}">
                <a16:creationId xmlns:a16="http://schemas.microsoft.com/office/drawing/2014/main" id="{4A99F41B-56DD-41D0-BB85-221881E520E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E96418E-E199-4A78-AC2A-2CC53FE899E9}"/>
              </a:ext>
            </a:extLst>
          </p:cNvPr>
          <p:cNvSpPr txBox="1">
            <a:spLocks/>
          </p:cNvSpPr>
          <p:nvPr/>
        </p:nvSpPr>
        <p:spPr>
          <a:xfrm>
            <a:off x="2307583" y="1417639"/>
            <a:ext cx="4101007" cy="33538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600" b="1" dirty="0">
                <a:latin typeface="Century Gothic"/>
                <a:cs typeface="Century Gothic"/>
              </a:rPr>
              <a:t>ACTIVIDAD:</a:t>
            </a:r>
          </a:p>
          <a:p>
            <a:endParaRPr lang="en-US" sz="4600" b="1" dirty="0">
              <a:latin typeface="Century Gothic"/>
              <a:cs typeface="Century Gothic"/>
            </a:endParaRPr>
          </a:p>
          <a:p>
            <a:endParaRPr lang="en-US" sz="4600" b="1" dirty="0">
              <a:latin typeface="Century Gothic"/>
              <a:cs typeface="Century Gothic"/>
            </a:endParaRPr>
          </a:p>
          <a:p>
            <a:r>
              <a:rPr lang="en-US" sz="4600" b="1" dirty="0">
                <a:latin typeface="Century Gothic"/>
                <a:cs typeface="Century Gothic"/>
              </a:rPr>
              <a:t>Taller para </a:t>
            </a:r>
            <a:r>
              <a:rPr lang="en-US" sz="4600" b="1" dirty="0" err="1">
                <a:latin typeface="Century Gothic"/>
                <a:cs typeface="Century Gothic"/>
              </a:rPr>
              <a:t>Financieros</a:t>
            </a:r>
            <a:endParaRPr lang="en-US" sz="4600" b="1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834922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" y="-147603"/>
            <a:ext cx="9144000" cy="686159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B43011F3-5C28-464A-882C-7527527B37DD}"/>
              </a:ext>
            </a:extLst>
          </p:cNvPr>
          <p:cNvSpPr txBox="1">
            <a:spLocks/>
          </p:cNvSpPr>
          <p:nvPr/>
        </p:nvSpPr>
        <p:spPr>
          <a:xfrm>
            <a:off x="457199" y="-147603"/>
            <a:ext cx="4646815" cy="14149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sz="4800" b="1" dirty="0">
                <a:latin typeface="Century Gothic" panose="020B0502020202020204" pitchFamily="34" charset="0"/>
              </a:rPr>
              <a:t>Objetivo:</a:t>
            </a:r>
          </a:p>
        </p:txBody>
      </p:sp>
      <p:sp>
        <p:nvSpPr>
          <p:cNvPr id="7" name="Marcador de contenido 7">
            <a:extLst>
              <a:ext uri="{FF2B5EF4-FFF2-40B4-BE49-F238E27FC236}">
                <a16:creationId xmlns:a16="http://schemas.microsoft.com/office/drawing/2014/main" id="{8EA96072-B45F-4E18-8603-CA9D31152A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670925" cy="403187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s-MX" dirty="0">
                <a:solidFill>
                  <a:srgbClr val="000000"/>
                </a:solidFill>
                <a:latin typeface="Century Gothic" panose="020B0502020202020204" pitchFamily="34" charset="0"/>
                <a:cs typeface="Arial" charset="0"/>
              </a:rPr>
              <a:t>Implementar con eficacia, a nivel zona y de equipo básico, </a:t>
            </a:r>
            <a:r>
              <a:rPr lang="es-MX" b="1" dirty="0">
                <a:solidFill>
                  <a:srgbClr val="000000"/>
                </a:solidFill>
                <a:latin typeface="Century Gothic" panose="020B0502020202020204" pitchFamily="34" charset="0"/>
                <a:cs typeface="Arial" charset="0"/>
              </a:rPr>
              <a:t>la adecuada promoción de los valores de justicia y solidaridad</a:t>
            </a:r>
            <a:r>
              <a:rPr lang="es-MX" dirty="0">
                <a:solidFill>
                  <a:srgbClr val="000000"/>
                </a:solidFill>
                <a:latin typeface="Century Gothic" panose="020B0502020202020204" pitchFamily="34" charset="0"/>
                <a:cs typeface="Arial" charset="0"/>
              </a:rPr>
              <a:t>, durante la preparación y vivencia de las reuniones del ciclo básico de formación, a través de la adecuada ejecución de las funciones y actividades del Matrimonio Financiero.</a:t>
            </a:r>
            <a:endParaRPr lang="es-ES" b="1" dirty="0">
              <a:ln w="0"/>
              <a:solidFill>
                <a:srgbClr val="E4831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Century Gothic" panose="020B0502020202020204" pitchFamily="34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9038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Century Gothic"/>
                <a:cs typeface="Century Gothic"/>
              </a:rPr>
              <a:t>JUSTIFICACIÓN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PARA DAR EL SENTIDO APOSTÓLICO AL MATRIMONIO FINANCIERO Y HACER CONCIENCIA DE LA IMPORTACIA DE LOS RECURSOS PARA LOS TRABAJOS </a:t>
            </a:r>
            <a:r>
              <a:rPr lang="en-US">
                <a:latin typeface="Century Gothic"/>
                <a:cs typeface="Century Gothic"/>
              </a:rPr>
              <a:t>DEL MFC </a:t>
            </a:r>
            <a:r>
              <a:rPr lang="en-US" dirty="0">
                <a:latin typeface="Century Gothic"/>
                <a:cs typeface="Century Gothic"/>
              </a:rPr>
              <a:t>COMO UN </a:t>
            </a:r>
            <a:r>
              <a:rPr lang="en-US">
                <a:latin typeface="Century Gothic"/>
                <a:cs typeface="Century Gothic"/>
              </a:rPr>
              <a:t>MOVIMIENTO AUTÓNOMO, </a:t>
            </a:r>
            <a:r>
              <a:rPr lang="en-US" dirty="0">
                <a:latin typeface="Century Gothic"/>
                <a:cs typeface="Century Gothic"/>
              </a:rPr>
              <a:t>SIENDO GENEROSOS Y PROMOVIENDO LOS VALORES DE JUSTICIA Y SOLIDARIDAD EN LA MEMBRESÍA.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7541496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Century Gothic"/>
                <a:cs typeface="Century Gothic"/>
              </a:rPr>
              <a:t>PASOS A SEGUIR: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FACILITADOR ÁREA III DE SECTOR</a:t>
            </a: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VIVIR EL TALLER:</a:t>
            </a: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>
              <a:buFontTx/>
              <a:buChar char="-"/>
            </a:pPr>
            <a:r>
              <a:rPr lang="en-US" dirty="0">
                <a:latin typeface="Century Gothic"/>
                <a:cs typeface="Century Gothic"/>
              </a:rPr>
              <a:t>PROMOTORES DE EQUIPO</a:t>
            </a:r>
          </a:p>
          <a:p>
            <a:pPr>
              <a:buFontTx/>
              <a:buChar char="-"/>
            </a:pPr>
            <a:r>
              <a:rPr lang="en-US" dirty="0">
                <a:latin typeface="Century Gothic"/>
                <a:cs typeface="Century Gothic"/>
              </a:rPr>
              <a:t>FINANCIERO DE EQUIPO</a:t>
            </a:r>
          </a:p>
          <a:p>
            <a:pPr>
              <a:buFontTx/>
              <a:buChar char="-"/>
            </a:pPr>
            <a:r>
              <a:rPr lang="en-US" dirty="0">
                <a:latin typeface="Century Gothic"/>
                <a:cs typeface="Century Gothic"/>
              </a:rPr>
              <a:t>FINANCIERO DE ZONA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42105679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b="1" dirty="0">
                <a:latin typeface="Century Gothic"/>
                <a:cs typeface="Century Gothic"/>
              </a:rPr>
              <a:t>TIEMPO RECOMENDADO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 EN EL MES DE OCTUBRE QUE VA INICIANDO EL CICLO BÁSICO DE FORMACIÓN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853153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703386"/>
            <a:ext cx="9128410" cy="54227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600" b="1" dirty="0">
                <a:latin typeface="Century Gothic"/>
                <a:cs typeface="Century Gothic"/>
              </a:rPr>
              <a:t>        </a:t>
            </a:r>
          </a:p>
          <a:p>
            <a:pPr marL="0" indent="0">
              <a:buNone/>
            </a:pPr>
            <a:r>
              <a:rPr lang="en-US" sz="6600" b="1" dirty="0">
                <a:latin typeface="Century Gothic"/>
                <a:cs typeface="Century Gothic"/>
              </a:rPr>
              <a:t>          GRACIAS                           </a:t>
            </a:r>
          </a:p>
          <a:p>
            <a:pPr marL="0" indent="0" algn="ctr">
              <a:buNone/>
            </a:pPr>
            <a:r>
              <a:rPr lang="en-US" sz="6600" b="1" dirty="0">
                <a:latin typeface="Century Gothic"/>
                <a:cs typeface="Century Gothic"/>
              </a:rPr>
              <a:t>QUE DIOS </a:t>
            </a:r>
          </a:p>
          <a:p>
            <a:pPr marL="0" indent="0">
              <a:buNone/>
            </a:pPr>
            <a:r>
              <a:rPr lang="en-US" sz="6600" b="1" dirty="0">
                <a:latin typeface="Century Gothic"/>
                <a:cs typeface="Century Gothic"/>
              </a:rPr>
              <a:t>        LOS BENDIGA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78829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MX" dirty="0"/>
              <a:t>PLAN DE TRABAJO DEL EQUIPO COORDINADOR NACIONAL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7" name="Marcador de contenido 6" descr="Grupo de personas posando para una foto en el pasto&#10;&#10;Descripción generada automáticamente">
            <a:extLst>
              <a:ext uri="{FF2B5EF4-FFF2-40B4-BE49-F238E27FC236}">
                <a16:creationId xmlns:a16="http://schemas.microsoft.com/office/drawing/2014/main" id="{D5FA9F67-47A6-4AEC-A343-78EE70FB0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4362" y="1417638"/>
            <a:ext cx="7150307" cy="4708525"/>
          </a:xfr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636224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" y="296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9654"/>
            <a:ext cx="8702389" cy="1492897"/>
          </a:xfrm>
        </p:spPr>
        <p:txBody>
          <a:bodyPr>
            <a:normAutofit/>
          </a:bodyPr>
          <a:lstStyle/>
          <a:p>
            <a:pPr algn="l"/>
            <a:endParaRPr lang="en-US" sz="3200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8362" y="1917979"/>
            <a:ext cx="8229600" cy="3800025"/>
          </a:xfrm>
        </p:spPr>
        <p:txBody>
          <a:bodyPr>
            <a:normAutofit fontScale="85000" lnSpcReduction="20000"/>
          </a:bodyPr>
          <a:lstStyle/>
          <a:p>
            <a:endParaRPr lang="es-MX" b="1" dirty="0"/>
          </a:p>
          <a:p>
            <a:r>
              <a:rPr lang="es-MX" b="1" dirty="0"/>
              <a:t>Promover la renovación interior en cada miembro del MFC.</a:t>
            </a:r>
            <a:r>
              <a:rPr lang="en-US" dirty="0">
                <a:latin typeface="Century Gothic"/>
                <a:cs typeface="Century Gothic"/>
              </a:rPr>
              <a:t> </a:t>
            </a:r>
          </a:p>
          <a:p>
            <a:pPr marL="0" indent="0">
              <a:buNone/>
            </a:pPr>
            <a:r>
              <a:rPr lang="en-US" dirty="0">
                <a:highlight>
                  <a:srgbClr val="EBA443"/>
                </a:highlight>
                <a:latin typeface="Century Gothic"/>
                <a:cs typeface="Century Gothic"/>
              </a:rPr>
              <a:t> </a:t>
            </a:r>
          </a:p>
          <a:p>
            <a:endParaRPr lang="es-MX" dirty="0">
              <a:latin typeface="Cambria" panose="02040503050406030204" pitchFamily="18" charset="0"/>
              <a:ea typeface="Cambria" panose="02040503050406030204" pitchFamily="18" charset="0"/>
            </a:endParaRPr>
          </a:p>
          <a:p>
            <a:r>
              <a:rPr lang="es-MX" b="1" dirty="0">
                <a:latin typeface="Cambria" panose="02040503050406030204" pitchFamily="18" charset="0"/>
                <a:ea typeface="Cambria" panose="02040503050406030204" pitchFamily="18" charset="0"/>
              </a:rPr>
              <a:t>Impulsar el </a:t>
            </a:r>
            <a:r>
              <a:rPr lang="es-MX" dirty="0">
                <a:latin typeface="Cambria" panose="02040503050406030204" pitchFamily="18" charset="0"/>
                <a:ea typeface="Cambria" panose="02040503050406030204" pitchFamily="18" charset="0"/>
              </a:rPr>
              <a:t>i</a:t>
            </a:r>
            <a:r>
              <a:rPr lang="es-MX" b="1" dirty="0"/>
              <a:t>ncremento de la membresía.</a:t>
            </a:r>
          </a:p>
          <a:p>
            <a:pPr marL="0" indent="0">
              <a:buNone/>
            </a:pPr>
            <a:endParaRPr lang="es-MX" b="1" dirty="0"/>
          </a:p>
          <a:p>
            <a:endParaRPr lang="es-MX" b="1" dirty="0"/>
          </a:p>
          <a:p>
            <a:r>
              <a:rPr lang="es-MX" b="1" dirty="0"/>
              <a:t>Fortalecer la capacitación integral de los servidores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FA653B1-DA6E-483F-836F-731EB46995CC}"/>
              </a:ext>
            </a:extLst>
          </p:cNvPr>
          <p:cNvSpPr/>
          <p:nvPr/>
        </p:nvSpPr>
        <p:spPr>
          <a:xfrm rot="10800000" flipH="1" flipV="1">
            <a:off x="7949539" y="706838"/>
            <a:ext cx="66382" cy="215951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ACF90FB0-1A10-46FC-B761-51F3DE7E3354}"/>
              </a:ext>
            </a:extLst>
          </p:cNvPr>
          <p:cNvSpPr/>
          <p:nvPr/>
        </p:nvSpPr>
        <p:spPr>
          <a:xfrm>
            <a:off x="8015921" y="274638"/>
            <a:ext cx="120373" cy="45719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8B08D2CD-9142-46D4-BB24-2FE8BE3875E6}"/>
              </a:ext>
            </a:extLst>
          </p:cNvPr>
          <p:cNvSpPr/>
          <p:nvPr/>
        </p:nvSpPr>
        <p:spPr>
          <a:xfrm>
            <a:off x="0" y="1"/>
            <a:ext cx="9128411" cy="1492898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/>
              <a:t>EL PLAN DE TRABAJO DEL EQUIPO NACIONAL ESTA BASADO EN TRES GRANDES OBJETIVOS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C4CAEE9B-8295-4DD5-B4EC-474A8FE9C6A0}"/>
              </a:ext>
            </a:extLst>
          </p:cNvPr>
          <p:cNvSpPr/>
          <p:nvPr/>
        </p:nvSpPr>
        <p:spPr>
          <a:xfrm>
            <a:off x="791122" y="1722937"/>
            <a:ext cx="2064620" cy="543881"/>
          </a:xfrm>
          <a:prstGeom prst="roundRect">
            <a:avLst>
              <a:gd name="adj" fmla="val 158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/>
              <a:t>Objetivo 1:</a:t>
            </a:r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FB414B02-FEDC-4712-8C2C-ACBAE286123F}"/>
              </a:ext>
            </a:extLst>
          </p:cNvPr>
          <p:cNvSpPr/>
          <p:nvPr/>
        </p:nvSpPr>
        <p:spPr>
          <a:xfrm>
            <a:off x="791122" y="3311037"/>
            <a:ext cx="2064620" cy="543881"/>
          </a:xfrm>
          <a:prstGeom prst="roundRect">
            <a:avLst>
              <a:gd name="adj" fmla="val 158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/>
              <a:t>Objetivo 2: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75EFC65D-BF79-4195-A918-3C111B01FB60}"/>
              </a:ext>
            </a:extLst>
          </p:cNvPr>
          <p:cNvSpPr/>
          <p:nvPr/>
        </p:nvSpPr>
        <p:spPr>
          <a:xfrm>
            <a:off x="791122" y="4538358"/>
            <a:ext cx="2064620" cy="543881"/>
          </a:xfrm>
          <a:prstGeom prst="roundRect">
            <a:avLst>
              <a:gd name="adj" fmla="val 15891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800" dirty="0"/>
              <a:t>Objetivo 3:</a:t>
            </a:r>
          </a:p>
        </p:txBody>
      </p:sp>
    </p:spTree>
    <p:extLst>
      <p:ext uri="{BB962C8B-B14F-4D97-AF65-F5344CB8AC3E}">
        <p14:creationId xmlns:p14="http://schemas.microsoft.com/office/powerpoint/2010/main" val="2455419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629" y="609739"/>
            <a:ext cx="9128410" cy="1143000"/>
          </a:xfrm>
        </p:spPr>
        <p:txBody>
          <a:bodyPr>
            <a:normAutofit/>
          </a:bodyPr>
          <a:lstStyle/>
          <a:p>
            <a:pPr algn="l"/>
            <a:r>
              <a:rPr lang="es-MX" sz="2800" b="1" dirty="0"/>
              <a:t>Promover la renovación interior en cada miembro del MFC. 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53142" y="6495004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7" name="Rectángulo: esquinas redondeadas 6">
            <a:extLst>
              <a:ext uri="{FF2B5EF4-FFF2-40B4-BE49-F238E27FC236}">
                <a16:creationId xmlns:a16="http://schemas.microsoft.com/office/drawing/2014/main" id="{4D0A008B-1C92-482A-8749-2779DDBB4A28}"/>
              </a:ext>
            </a:extLst>
          </p:cNvPr>
          <p:cNvSpPr/>
          <p:nvPr/>
        </p:nvSpPr>
        <p:spPr>
          <a:xfrm>
            <a:off x="1754156" y="2280688"/>
            <a:ext cx="7215688" cy="70189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/>
              <a:t>2. Fortalecer el buen desarrollo de la reunión del equipo zonal</a:t>
            </a:r>
          </a:p>
        </p:txBody>
      </p:sp>
      <p:sp>
        <p:nvSpPr>
          <p:cNvPr id="8" name="Rectángulo: esquinas redondeadas 7">
            <a:extLst>
              <a:ext uri="{FF2B5EF4-FFF2-40B4-BE49-F238E27FC236}">
                <a16:creationId xmlns:a16="http://schemas.microsoft.com/office/drawing/2014/main" id="{23DC9FB8-AF6F-412B-94FD-22019A15578B}"/>
              </a:ext>
            </a:extLst>
          </p:cNvPr>
          <p:cNvSpPr/>
          <p:nvPr/>
        </p:nvSpPr>
        <p:spPr>
          <a:xfrm>
            <a:off x="1754157" y="3017426"/>
            <a:ext cx="7178367" cy="586735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200" dirty="0"/>
              <a:t>3. Motivar la realización efectiva de las acciones sugeridas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FFC09336-F5E4-4DA0-B5A0-6F70C87DE5EE}"/>
              </a:ext>
            </a:extLst>
          </p:cNvPr>
          <p:cNvSpPr/>
          <p:nvPr/>
        </p:nvSpPr>
        <p:spPr>
          <a:xfrm>
            <a:off x="1797683" y="3622460"/>
            <a:ext cx="7215688" cy="6625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200" dirty="0"/>
              <a:t>4. Promover la correcta vivencia de los momentos fuertes </a:t>
            </a: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3A151F0D-86D4-404A-B528-6588201E4AFE}"/>
              </a:ext>
            </a:extLst>
          </p:cNvPr>
          <p:cNvSpPr/>
          <p:nvPr/>
        </p:nvSpPr>
        <p:spPr>
          <a:xfrm>
            <a:off x="1810189" y="4310679"/>
            <a:ext cx="7159655" cy="6625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200" dirty="0"/>
              <a:t>5. Fortalecer la vivencia de las seis exigencias básicas en todo </a:t>
            </a:r>
            <a:r>
              <a:rPr lang="es-MX" sz="2200" dirty="0" err="1"/>
              <a:t>emefecista</a:t>
            </a:r>
            <a:endParaRPr lang="es-MX" sz="2200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51C4A98B-02AC-4751-BF8B-AFDF3433E233}"/>
              </a:ext>
            </a:extLst>
          </p:cNvPr>
          <p:cNvSpPr/>
          <p:nvPr/>
        </p:nvSpPr>
        <p:spPr>
          <a:xfrm>
            <a:off x="1791477" y="4976079"/>
            <a:ext cx="7221894" cy="620297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200" dirty="0"/>
              <a:t>6. Fortalecer la vida espiritual de la membresía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0C8B3399-7CAC-409E-9BC9-2DF6B2B36EB5}"/>
              </a:ext>
            </a:extLst>
          </p:cNvPr>
          <p:cNvSpPr/>
          <p:nvPr/>
        </p:nvSpPr>
        <p:spPr>
          <a:xfrm rot="10800000" flipH="1" flipV="1">
            <a:off x="1754157" y="1601291"/>
            <a:ext cx="7215688" cy="62029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2400" dirty="0"/>
              <a:t>1. Promover la vivencia correcta del CBF </a:t>
            </a:r>
          </a:p>
        </p:txBody>
      </p:sp>
      <p:sp>
        <p:nvSpPr>
          <p:cNvPr id="13" name="Triángulo isósceles 12">
            <a:extLst>
              <a:ext uri="{FF2B5EF4-FFF2-40B4-BE49-F238E27FC236}">
                <a16:creationId xmlns:a16="http://schemas.microsoft.com/office/drawing/2014/main" id="{AD81D28D-D6D6-43C5-B4C0-984CFA192CEC}"/>
              </a:ext>
            </a:extLst>
          </p:cNvPr>
          <p:cNvSpPr/>
          <p:nvPr/>
        </p:nvSpPr>
        <p:spPr>
          <a:xfrm flipH="1">
            <a:off x="9332" y="1541482"/>
            <a:ext cx="1968758" cy="4118932"/>
          </a:xfrm>
          <a:prstGeom prst="triangle">
            <a:avLst>
              <a:gd name="adj" fmla="val 100000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dirty="0">
                <a:solidFill>
                  <a:srgbClr val="FFC000"/>
                </a:solidFill>
              </a:rPr>
              <a:t>E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S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T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R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A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T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G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I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A</a:t>
            </a:r>
          </a:p>
          <a:p>
            <a:pPr algn="ctr"/>
            <a:r>
              <a:rPr lang="es-MX" b="1" dirty="0">
                <a:solidFill>
                  <a:srgbClr val="FFC000"/>
                </a:solidFill>
              </a:rPr>
              <a:t>S</a:t>
            </a:r>
          </a:p>
          <a:p>
            <a:pPr algn="ctr"/>
            <a:endParaRPr lang="es-MX" sz="5400" dirty="0"/>
          </a:p>
        </p:txBody>
      </p:sp>
      <p:sp>
        <p:nvSpPr>
          <p:cNvPr id="14" name="Rectángulo: esquinas redondeadas 13">
            <a:extLst>
              <a:ext uri="{FF2B5EF4-FFF2-40B4-BE49-F238E27FC236}">
                <a16:creationId xmlns:a16="http://schemas.microsoft.com/office/drawing/2014/main" id="{9693E2B1-1E68-4446-BACC-815EDD09EF00}"/>
              </a:ext>
            </a:extLst>
          </p:cNvPr>
          <p:cNvSpPr/>
          <p:nvPr/>
        </p:nvSpPr>
        <p:spPr>
          <a:xfrm>
            <a:off x="653142" y="95536"/>
            <a:ext cx="2855167" cy="822613"/>
          </a:xfrm>
          <a:prstGeom prst="roundRect">
            <a:avLst>
              <a:gd name="adj" fmla="val 676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/>
              <a:t>Objetivo 1:</a:t>
            </a:r>
          </a:p>
        </p:txBody>
      </p:sp>
    </p:spTree>
    <p:extLst>
      <p:ext uri="{BB962C8B-B14F-4D97-AF65-F5344CB8AC3E}">
        <p14:creationId xmlns:p14="http://schemas.microsoft.com/office/powerpoint/2010/main" val="6882343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0841" y="1136235"/>
            <a:ext cx="8182947" cy="838710"/>
          </a:xfrm>
        </p:spPr>
        <p:txBody>
          <a:bodyPr>
            <a:noAutofit/>
          </a:bodyPr>
          <a:lstStyle/>
          <a:p>
            <a:pPr algn="l"/>
            <a:r>
              <a:rPr lang="es-MX" sz="2800" dirty="0"/>
              <a:t> </a:t>
            </a:r>
            <a:r>
              <a:rPr lang="es-MX" sz="2800" b="1" dirty="0">
                <a:latin typeface="Cambria" panose="02040503050406030204" pitchFamily="18" charset="0"/>
                <a:ea typeface="Cambria" panose="02040503050406030204" pitchFamily="18" charset="0"/>
              </a:rPr>
              <a:t>Impulsar el i</a:t>
            </a:r>
            <a:r>
              <a:rPr lang="es-MX" sz="2800" b="1" dirty="0"/>
              <a:t>ncremento de la membresía.</a:t>
            </a:r>
            <a:endParaRPr lang="en-US" sz="2800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4209" y="1600200"/>
            <a:ext cx="746450" cy="4525963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E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S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T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R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A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T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E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G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I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A</a:t>
            </a:r>
          </a:p>
          <a:p>
            <a:pPr marL="0" indent="0" algn="ctr">
              <a:buNone/>
            </a:pPr>
            <a:r>
              <a:rPr lang="en-US" sz="2800" b="1" dirty="0">
                <a:solidFill>
                  <a:schemeClr val="accent6"/>
                </a:solidFill>
                <a:latin typeface="Century Gothic"/>
                <a:cs typeface="Century Gothic"/>
              </a:rPr>
              <a:t>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6" name="Marcador de contenido 3">
            <a:extLst>
              <a:ext uri="{FF2B5EF4-FFF2-40B4-BE49-F238E27FC236}">
                <a16:creationId xmlns:a16="http://schemas.microsoft.com/office/drawing/2014/main" id="{F0FA75B7-F103-4935-9F83-E9EEAB8BA1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36962977"/>
              </p:ext>
            </p:extLst>
          </p:nvPr>
        </p:nvGraphicFramePr>
        <p:xfrm>
          <a:off x="1240030" y="2067951"/>
          <a:ext cx="7566346" cy="3633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133B33D-8E2E-4675-ABD6-DE7F74DB36BB}"/>
              </a:ext>
            </a:extLst>
          </p:cNvPr>
          <p:cNvSpPr/>
          <p:nvPr/>
        </p:nvSpPr>
        <p:spPr>
          <a:xfrm>
            <a:off x="709126" y="428638"/>
            <a:ext cx="2985796" cy="838710"/>
          </a:xfrm>
          <a:prstGeom prst="roundRect">
            <a:avLst>
              <a:gd name="adj" fmla="val 676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/>
              <a:t>Objetivo 2:</a:t>
            </a:r>
          </a:p>
        </p:txBody>
      </p:sp>
    </p:spTree>
    <p:extLst>
      <p:ext uri="{BB962C8B-B14F-4D97-AF65-F5344CB8AC3E}">
        <p14:creationId xmlns:p14="http://schemas.microsoft.com/office/powerpoint/2010/main" val="407686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77EC1E32-226B-4287-B315-1D69303537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graphicEl>
                                              <a:dgm id="{77EC1E32-226B-4287-B315-1D693035373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8AADD1E6-99B2-4BA8-9777-047E074CD87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graphicEl>
                                              <a:dgm id="{8AADD1E6-99B2-4BA8-9777-047E074CD87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5FCD47B1-4233-45E5-9E2C-4B71BDB93C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graphicEl>
                                              <a:dgm id="{5FCD47B1-4233-45E5-9E2C-4B71BDB93C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B368127E-C36E-44C1-978C-09AC8764C4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graphicEl>
                                              <a:dgm id="{B368127E-C36E-44C1-978C-09AC8764C4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9B183278-01CE-4847-B029-BF05F52AC3F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graphicEl>
                                              <a:dgm id="{9B183278-01CE-4847-B029-BF05F52AC3F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F52D131F-CFAF-4A16-9B6F-6E11B212E9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graphicEl>
                                              <a:dgm id="{F52D131F-CFAF-4A16-9B6F-6E11B212E95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1FC66D77-8BC4-47F6-947E-D70EDD84D50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graphicEl>
                                              <a:dgm id="{1FC66D77-8BC4-47F6-947E-D70EDD84D50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graphicEl>
                                              <a:dgm id="{247DE469-6ED7-4415-BA55-9156C9C5A6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graphicEl>
                                              <a:dgm id="{247DE469-6ED7-4415-BA55-9156C9C5A6A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653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417638"/>
            <a:ext cx="8229600" cy="149904"/>
          </a:xfrm>
        </p:spPr>
        <p:txBody>
          <a:bodyPr>
            <a:normAutofit fontScale="90000"/>
          </a:bodyPr>
          <a:lstStyle/>
          <a:p>
            <a:pPr algn="l"/>
            <a:br>
              <a:rPr lang="en-US" dirty="0">
                <a:latin typeface="Century Gothic"/>
                <a:cs typeface="Century Gothic"/>
              </a:rPr>
            </a:br>
            <a:br>
              <a:rPr lang="en-US" dirty="0">
                <a:latin typeface="Century Gothic"/>
                <a:cs typeface="Century Gothic"/>
              </a:rPr>
            </a:br>
            <a:r>
              <a:rPr lang="en-US" sz="2700" b="1" dirty="0" err="1">
                <a:latin typeface="Century Gothic"/>
                <a:cs typeface="Century Gothic"/>
              </a:rPr>
              <a:t>Fortalecer</a:t>
            </a:r>
            <a:r>
              <a:rPr lang="en-US" sz="2700" b="1" dirty="0">
                <a:latin typeface="Century Gothic"/>
                <a:cs typeface="Century Gothic"/>
              </a:rPr>
              <a:t> la </a:t>
            </a:r>
            <a:r>
              <a:rPr lang="en-US" sz="2700" b="1" dirty="0" err="1">
                <a:latin typeface="Century Gothic"/>
                <a:cs typeface="Century Gothic"/>
              </a:rPr>
              <a:t>capacitación</a:t>
            </a:r>
            <a:r>
              <a:rPr lang="en-US" sz="2700" b="1" dirty="0">
                <a:latin typeface="Century Gothic"/>
                <a:cs typeface="Century Gothic"/>
              </a:rPr>
              <a:t> integral de los </a:t>
            </a:r>
            <a:r>
              <a:rPr lang="en-US" sz="2700" b="1" dirty="0" err="1">
                <a:latin typeface="Century Gothic"/>
                <a:cs typeface="Century Gothic"/>
              </a:rPr>
              <a:t>servidores</a:t>
            </a:r>
            <a:br>
              <a:rPr lang="en-US" sz="2700" b="1" dirty="0">
                <a:latin typeface="Century Gothic"/>
                <a:cs typeface="Century Gothic"/>
              </a:rPr>
            </a:br>
            <a:br>
              <a:rPr lang="en-US" sz="2700" b="1" dirty="0">
                <a:latin typeface="Century Gothic"/>
                <a:cs typeface="Century Gothic"/>
              </a:rPr>
            </a:br>
            <a:br>
              <a:rPr lang="en-US" sz="2700" b="1" dirty="0">
                <a:latin typeface="Century Gothic"/>
                <a:cs typeface="Century Gothic"/>
              </a:rPr>
            </a:br>
            <a:br>
              <a:rPr lang="en-US" sz="2700" b="1" dirty="0">
                <a:latin typeface="Century Gothic"/>
                <a:cs typeface="Century Gothic"/>
              </a:rPr>
            </a:br>
            <a:br>
              <a:rPr lang="en-US" sz="2700" b="1" dirty="0">
                <a:latin typeface="Century Gothic"/>
                <a:cs typeface="Century Gothic"/>
              </a:rPr>
            </a:br>
            <a:endParaRPr lang="en-US" sz="2700" b="1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52115"/>
            <a:ext cx="709183" cy="4708525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s-MX" b="1" dirty="0"/>
              <a:t> </a:t>
            </a:r>
            <a:endParaRPr lang="es-MX" dirty="0"/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S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E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T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R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A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T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E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G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I</a:t>
            </a:r>
          </a:p>
          <a:p>
            <a:pPr marL="0" indent="0" algn="ctr">
              <a:buNone/>
            </a:pPr>
            <a:r>
              <a:rPr lang="en-US" b="1" dirty="0">
                <a:solidFill>
                  <a:schemeClr val="accent6"/>
                </a:solidFill>
                <a:latin typeface="Century Gothic"/>
                <a:cs typeface="Century Gothic"/>
              </a:rPr>
              <a:t>A</a:t>
            </a:r>
          </a:p>
          <a:p>
            <a:pPr marL="0" indent="0" algn="ctr">
              <a:buNone/>
            </a:pPr>
            <a:endParaRPr lang="en-US" b="1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A824CD33-13A5-4017-9DAC-C22044805C0B}"/>
              </a:ext>
            </a:extLst>
          </p:cNvPr>
          <p:cNvSpPr/>
          <p:nvPr/>
        </p:nvSpPr>
        <p:spPr>
          <a:xfrm>
            <a:off x="578498" y="64502"/>
            <a:ext cx="2836506" cy="916024"/>
          </a:xfrm>
          <a:prstGeom prst="roundRect">
            <a:avLst>
              <a:gd name="adj" fmla="val 676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dirty="0"/>
              <a:t>Objetivo 3:</a:t>
            </a: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5C7FFB6-04CE-4D23-B39E-CDA5793EEE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7135" y="2076580"/>
            <a:ext cx="6382082" cy="2066723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5D07F3A5-6D5B-4381-90FF-7D78DFA348F3}"/>
              </a:ext>
            </a:extLst>
          </p:cNvPr>
          <p:cNvSpPr/>
          <p:nvPr/>
        </p:nvSpPr>
        <p:spPr>
          <a:xfrm>
            <a:off x="914400" y="1713983"/>
            <a:ext cx="2500604" cy="287687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9600" dirty="0">
                <a:solidFill>
                  <a:schemeClr val="bg2"/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366252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87" y="-67976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Century Gothic"/>
                <a:cs typeface="Century Gothic"/>
              </a:rPr>
              <a:t>                                                       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7" name="Flecha: a la derecha 6">
            <a:extLst>
              <a:ext uri="{FF2B5EF4-FFF2-40B4-BE49-F238E27FC236}">
                <a16:creationId xmlns:a16="http://schemas.microsoft.com/office/drawing/2014/main" id="{F477C44A-8C22-4542-BB0D-A948F8897EDD}"/>
              </a:ext>
            </a:extLst>
          </p:cNvPr>
          <p:cNvSpPr/>
          <p:nvPr/>
        </p:nvSpPr>
        <p:spPr>
          <a:xfrm>
            <a:off x="1116543" y="2418603"/>
            <a:ext cx="6895324" cy="3890122"/>
          </a:xfrm>
          <a:prstGeom prst="rightArrow">
            <a:avLst>
              <a:gd name="adj1" fmla="val 91581"/>
              <a:gd name="adj2" fmla="val 60554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4000" dirty="0"/>
              <a:t>Implementar estrategias efectivas y transparentes, para la administración de los recursos</a:t>
            </a:r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2CBBFC3A-5185-4E42-8F0E-7315883DDAAD}"/>
              </a:ext>
            </a:extLst>
          </p:cNvPr>
          <p:cNvSpPr/>
          <p:nvPr/>
        </p:nvSpPr>
        <p:spPr>
          <a:xfrm>
            <a:off x="457200" y="409431"/>
            <a:ext cx="7763070" cy="974934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000" b="1" dirty="0"/>
              <a:t>LINEAS DE ACCION DE ÁREA III</a:t>
            </a:r>
          </a:p>
        </p:txBody>
      </p:sp>
    </p:spTree>
    <p:extLst>
      <p:ext uri="{BB962C8B-B14F-4D97-AF65-F5344CB8AC3E}">
        <p14:creationId xmlns:p14="http://schemas.microsoft.com/office/powerpoint/2010/main" val="11002052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7"/>
            <a:ext cx="8229600" cy="1582297"/>
          </a:xfrm>
        </p:spPr>
        <p:txBody>
          <a:bodyPr/>
          <a:lstStyle/>
          <a:p>
            <a:pPr algn="l"/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56935"/>
            <a:ext cx="8229600" cy="4269228"/>
          </a:xfrm>
        </p:spPr>
        <p:txBody>
          <a:bodyPr>
            <a:normAutofit lnSpcReduction="10000"/>
          </a:bodyPr>
          <a:lstStyle/>
          <a:p>
            <a:pPr marL="514350" indent="-514350" algn="just">
              <a:lnSpc>
                <a:spcPct val="110000"/>
              </a:lnSpc>
              <a:buFont typeface="+mj-lt"/>
              <a:buAutoNum type="arabicPeriod"/>
            </a:pPr>
            <a:r>
              <a:rPr lang="en-US" b="1" dirty="0" err="1">
                <a:latin typeface="Century Gothic"/>
                <a:cs typeface="Century Gothic"/>
              </a:rPr>
              <a:t>Elaborar</a:t>
            </a:r>
            <a:r>
              <a:rPr lang="en-US" b="1" dirty="0">
                <a:latin typeface="Century Gothic"/>
                <a:cs typeface="Century Gothic"/>
              </a:rPr>
              <a:t> un </a:t>
            </a:r>
            <a:r>
              <a:rPr lang="en-US" b="1" dirty="0" err="1">
                <a:latin typeface="Century Gothic"/>
                <a:cs typeface="Century Gothic"/>
              </a:rPr>
              <a:t>tríptico</a:t>
            </a:r>
            <a:r>
              <a:rPr lang="en-US" b="1" dirty="0">
                <a:latin typeface="Century Gothic"/>
                <a:cs typeface="Century Gothic"/>
              </a:rPr>
              <a:t> con </a:t>
            </a:r>
            <a:r>
              <a:rPr lang="en-US" b="1" dirty="0" err="1">
                <a:latin typeface="Century Gothic"/>
                <a:cs typeface="Century Gothic"/>
              </a:rPr>
              <a:t>citas</a:t>
            </a:r>
            <a:r>
              <a:rPr lang="en-US" b="1" dirty="0">
                <a:latin typeface="Century Gothic"/>
                <a:cs typeface="Century Gothic"/>
              </a:rPr>
              <a:t>            </a:t>
            </a:r>
            <a:r>
              <a:rPr lang="en-US" b="1" dirty="0" err="1">
                <a:latin typeface="Century Gothic"/>
                <a:cs typeface="Century Gothic"/>
              </a:rPr>
              <a:t>biblicas</a:t>
            </a:r>
            <a:r>
              <a:rPr lang="en-US" b="1" dirty="0">
                <a:latin typeface="Century Gothic"/>
                <a:cs typeface="Century Gothic"/>
              </a:rPr>
              <a:t> para leer </a:t>
            </a:r>
            <a:r>
              <a:rPr lang="en-US" b="1" dirty="0" err="1">
                <a:latin typeface="Century Gothic"/>
                <a:cs typeface="Century Gothic"/>
              </a:rPr>
              <a:t>en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cada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tema</a:t>
            </a:r>
            <a:r>
              <a:rPr lang="en-US" b="1" dirty="0">
                <a:latin typeface="Century Gothic"/>
                <a:cs typeface="Century Gothic"/>
              </a:rPr>
              <a:t> al </a:t>
            </a:r>
            <a:r>
              <a:rPr lang="en-US" b="1" dirty="0" err="1">
                <a:latin typeface="Century Gothic"/>
                <a:cs typeface="Century Gothic"/>
              </a:rPr>
              <a:t>mometo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pedir</a:t>
            </a:r>
            <a:r>
              <a:rPr lang="en-US" b="1" dirty="0">
                <a:latin typeface="Century Gothic"/>
                <a:cs typeface="Century Gothic"/>
              </a:rPr>
              <a:t> la </a:t>
            </a:r>
            <a:r>
              <a:rPr lang="en-US" b="1" dirty="0" err="1">
                <a:latin typeface="Century Gothic"/>
                <a:cs typeface="Century Gothic"/>
              </a:rPr>
              <a:t>ofrenda</a:t>
            </a:r>
            <a:r>
              <a:rPr lang="en-US" b="1" dirty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b="1" dirty="0">
                <a:latin typeface="Century Gothic"/>
                <a:cs typeface="Century Gothic"/>
              </a:rPr>
              <a:t>2</a:t>
            </a:r>
            <a:r>
              <a:rPr lang="en-US" dirty="0">
                <a:latin typeface="Century Gothic"/>
                <a:cs typeface="Century Gothic"/>
              </a:rPr>
              <a:t>. </a:t>
            </a:r>
            <a:r>
              <a:rPr lang="en-US" b="1" dirty="0" err="1">
                <a:latin typeface="Century Gothic"/>
                <a:cs typeface="Century Gothic"/>
              </a:rPr>
              <a:t>Elaborar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política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gastos</a:t>
            </a:r>
            <a:r>
              <a:rPr lang="en-US" b="1" dirty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b="1" dirty="0">
                <a:latin typeface="Century Gothic"/>
                <a:cs typeface="Century Gothic"/>
              </a:rPr>
              <a:t>3. </a:t>
            </a:r>
            <a:r>
              <a:rPr lang="en-US" b="1" dirty="0" err="1">
                <a:latin typeface="Century Gothic"/>
                <a:cs typeface="Century Gothic"/>
              </a:rPr>
              <a:t>Promover</a:t>
            </a:r>
            <a:r>
              <a:rPr lang="en-US" b="1" dirty="0">
                <a:latin typeface="Century Gothic"/>
                <a:cs typeface="Century Gothic"/>
              </a:rPr>
              <a:t> taller para </a:t>
            </a:r>
            <a:r>
              <a:rPr lang="en-US" b="1" dirty="0" err="1">
                <a:latin typeface="Century Gothic"/>
                <a:cs typeface="Century Gothic"/>
              </a:rPr>
              <a:t>financieros</a:t>
            </a:r>
            <a:r>
              <a:rPr lang="en-US" b="1" dirty="0">
                <a:latin typeface="Century Gothic"/>
                <a:cs typeface="Century Gothic"/>
              </a:rPr>
              <a:t>.</a:t>
            </a:r>
          </a:p>
          <a:p>
            <a:pPr marL="0" indent="0" algn="just">
              <a:buNone/>
            </a:pPr>
            <a:r>
              <a:rPr lang="en-US" b="1" dirty="0">
                <a:latin typeface="Century Gothic"/>
                <a:cs typeface="Century Gothic"/>
              </a:rPr>
              <a:t>4. </a:t>
            </a:r>
            <a:r>
              <a:rPr lang="en-US" b="1" dirty="0" err="1">
                <a:latin typeface="Century Gothic"/>
                <a:cs typeface="Century Gothic"/>
              </a:rPr>
              <a:t>Actualizar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formato</a:t>
            </a:r>
            <a:r>
              <a:rPr lang="en-US" b="1" dirty="0">
                <a:latin typeface="Century Gothic"/>
                <a:cs typeface="Century Gothic"/>
              </a:rPr>
              <a:t> S06</a:t>
            </a:r>
          </a:p>
          <a:p>
            <a:pPr marL="0" indent="0" algn="just">
              <a:buNone/>
            </a:pPr>
            <a:r>
              <a:rPr lang="en-US" b="1" dirty="0">
                <a:latin typeface="Century Gothic"/>
                <a:cs typeface="Century Gothic"/>
              </a:rPr>
              <a:t>5. </a:t>
            </a:r>
            <a:r>
              <a:rPr lang="en-US" b="1" dirty="0" err="1">
                <a:latin typeface="Century Gothic"/>
                <a:cs typeface="Century Gothic"/>
              </a:rPr>
              <a:t>Promover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financiero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en</a:t>
            </a:r>
            <a:r>
              <a:rPr lang="en-US" b="1" dirty="0">
                <a:latin typeface="Century Gothic"/>
                <a:cs typeface="Century Gothic"/>
              </a:rPr>
              <a:t> la </a:t>
            </a:r>
            <a:r>
              <a:rPr lang="en-US" b="1" dirty="0" err="1">
                <a:latin typeface="Century Gothic"/>
                <a:cs typeface="Century Gothic"/>
              </a:rPr>
              <a:t>estructura</a:t>
            </a:r>
            <a:r>
              <a:rPr lang="en-US" b="1" dirty="0">
                <a:latin typeface="Century Gothic"/>
                <a:cs typeface="Century Gothic"/>
              </a:rPr>
              <a:t>     </a:t>
            </a:r>
          </a:p>
          <a:p>
            <a:pPr marL="0" indent="0" algn="just">
              <a:buNone/>
            </a:pPr>
            <a:r>
              <a:rPr lang="en-US" b="1" dirty="0">
                <a:latin typeface="Century Gothic"/>
                <a:cs typeface="Century Gothic"/>
              </a:rPr>
              <a:t>    zonal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: esquinas redondeadas 5">
            <a:extLst>
              <a:ext uri="{FF2B5EF4-FFF2-40B4-BE49-F238E27FC236}">
                <a16:creationId xmlns:a16="http://schemas.microsoft.com/office/drawing/2014/main" id="{EA2A64D4-E352-4E18-9D84-BE4434C6E45C}"/>
              </a:ext>
            </a:extLst>
          </p:cNvPr>
          <p:cNvSpPr/>
          <p:nvPr/>
        </p:nvSpPr>
        <p:spPr>
          <a:xfrm>
            <a:off x="457200" y="274637"/>
            <a:ext cx="8025618" cy="1371283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5400" b="1" dirty="0"/>
              <a:t>ACTIVIDADES</a:t>
            </a:r>
          </a:p>
        </p:txBody>
      </p:sp>
    </p:spTree>
    <p:extLst>
      <p:ext uri="{BB962C8B-B14F-4D97-AF65-F5344CB8AC3E}">
        <p14:creationId xmlns:p14="http://schemas.microsoft.com/office/powerpoint/2010/main" val="42234501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ln>
            <a:solidFill>
              <a:schemeClr val="accent1"/>
            </a:solidFill>
          </a:ln>
        </p:spPr>
        <p:txBody>
          <a:bodyPr/>
          <a:lstStyle/>
          <a:p>
            <a:pPr algn="l"/>
            <a:r>
              <a:rPr lang="en-US" b="1" dirty="0">
                <a:latin typeface="Century Gothic"/>
                <a:cs typeface="Century Gothic"/>
              </a:rPr>
              <a:t>1. ACTIVIDAD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Concientizar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sobre</a:t>
            </a:r>
            <a:r>
              <a:rPr lang="en-US" b="1" dirty="0">
                <a:latin typeface="Century Gothic"/>
                <a:cs typeface="Century Gothic"/>
              </a:rPr>
              <a:t> la </a:t>
            </a:r>
            <a:r>
              <a:rPr lang="en-US" b="1" dirty="0" err="1">
                <a:latin typeface="Century Gothic"/>
                <a:cs typeface="Century Gothic"/>
              </a:rPr>
              <a:t>ofrenda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mensual</a:t>
            </a:r>
            <a:r>
              <a:rPr lang="en-US" b="1" dirty="0">
                <a:latin typeface="Century Gothic"/>
                <a:cs typeface="Century Gothic"/>
              </a:rPr>
              <a:t>, </a:t>
            </a:r>
            <a:r>
              <a:rPr lang="en-US" b="1" dirty="0" err="1">
                <a:latin typeface="Century Gothic"/>
                <a:cs typeface="Century Gothic"/>
              </a:rPr>
              <a:t>elaborando</a:t>
            </a:r>
            <a:r>
              <a:rPr lang="en-US" b="1" dirty="0">
                <a:latin typeface="Century Gothic"/>
                <a:cs typeface="Century Gothic"/>
              </a:rPr>
              <a:t> un </a:t>
            </a:r>
            <a:r>
              <a:rPr lang="en-US" b="1" dirty="0" err="1">
                <a:latin typeface="Century Gothic"/>
                <a:cs typeface="Century Gothic"/>
              </a:rPr>
              <a:t>tríptico</a:t>
            </a:r>
            <a:r>
              <a:rPr lang="en-US" b="1" dirty="0">
                <a:latin typeface="Century Gothic"/>
                <a:cs typeface="Century Gothic"/>
              </a:rPr>
              <a:t> con </a:t>
            </a:r>
            <a:r>
              <a:rPr lang="en-US" b="1" dirty="0" err="1">
                <a:latin typeface="Century Gothic"/>
                <a:cs typeface="Century Gothic"/>
              </a:rPr>
              <a:t>citas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biblicas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alusivas</a:t>
            </a:r>
            <a:r>
              <a:rPr lang="en-US" b="1" dirty="0">
                <a:latin typeface="Century Gothic"/>
                <a:cs typeface="Century Gothic"/>
              </a:rPr>
              <a:t> a los </a:t>
            </a:r>
            <a:r>
              <a:rPr lang="en-US" b="1" dirty="0" err="1">
                <a:latin typeface="Century Gothic"/>
                <a:cs typeface="Century Gothic"/>
              </a:rPr>
              <a:t>valores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sz="4000" b="1" dirty="0">
                <a:latin typeface="Century Gothic"/>
                <a:cs typeface="Century Gothic"/>
              </a:rPr>
              <a:t>JUSTICIA, SOLIDARIDAD Y GENEROSIDAD, </a:t>
            </a:r>
            <a:r>
              <a:rPr lang="en-US" b="1" dirty="0">
                <a:latin typeface="Century Gothic"/>
                <a:cs typeface="Century Gothic"/>
              </a:rPr>
              <a:t>Para que </a:t>
            </a:r>
            <a:r>
              <a:rPr lang="en-US" b="1" dirty="0" err="1">
                <a:latin typeface="Century Gothic"/>
                <a:cs typeface="Century Gothic"/>
              </a:rPr>
              <a:t>en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cada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tema</a:t>
            </a:r>
            <a:r>
              <a:rPr lang="en-US" b="1" dirty="0">
                <a:latin typeface="Century Gothic"/>
                <a:cs typeface="Century Gothic"/>
              </a:rPr>
              <a:t> se de un </a:t>
            </a:r>
            <a:r>
              <a:rPr lang="en-US" b="1" dirty="0" err="1">
                <a:latin typeface="Century Gothic"/>
                <a:cs typeface="Century Gothic"/>
              </a:rPr>
              <a:t>sentido</a:t>
            </a:r>
            <a:r>
              <a:rPr lang="en-US" b="1" dirty="0">
                <a:latin typeface="Century Gothic"/>
                <a:cs typeface="Century Gothic"/>
              </a:rPr>
              <a:t> </a:t>
            </a:r>
            <a:r>
              <a:rPr lang="en-US" b="1" dirty="0" err="1">
                <a:latin typeface="Century Gothic"/>
                <a:cs typeface="Century Gothic"/>
              </a:rPr>
              <a:t>espitirual</a:t>
            </a:r>
            <a:r>
              <a:rPr lang="en-US" b="1" dirty="0">
                <a:latin typeface="Century Gothic"/>
                <a:cs typeface="Century Gothic"/>
              </a:rPr>
              <a:t> al </a:t>
            </a:r>
            <a:r>
              <a:rPr lang="en-US" b="1" dirty="0" err="1">
                <a:latin typeface="Century Gothic"/>
                <a:cs typeface="Century Gothic"/>
              </a:rPr>
              <a:t>momento</a:t>
            </a:r>
            <a:r>
              <a:rPr lang="en-US" b="1" dirty="0">
                <a:latin typeface="Century Gothic"/>
                <a:cs typeface="Century Gothic"/>
              </a:rPr>
              <a:t> de </a:t>
            </a:r>
            <a:r>
              <a:rPr lang="en-US" b="1" dirty="0" err="1">
                <a:latin typeface="Century Gothic"/>
                <a:cs typeface="Century Gothic"/>
              </a:rPr>
              <a:t>pedir</a:t>
            </a:r>
            <a:r>
              <a:rPr lang="en-US" b="1" dirty="0">
                <a:latin typeface="Century Gothic"/>
                <a:cs typeface="Century Gothic"/>
              </a:rPr>
              <a:t> la </a:t>
            </a:r>
            <a:r>
              <a:rPr lang="en-US" b="1" dirty="0" err="1">
                <a:latin typeface="Century Gothic"/>
                <a:cs typeface="Century Gothic"/>
              </a:rPr>
              <a:t>ofrenda</a:t>
            </a:r>
            <a:r>
              <a:rPr lang="en-US" dirty="0">
                <a:latin typeface="Century Gothic"/>
                <a:cs typeface="Century Gothic"/>
              </a:rPr>
              <a:t>.</a:t>
            </a:r>
          </a:p>
          <a:p>
            <a:pPr marL="0" indent="0">
              <a:buNone/>
            </a:pPr>
            <a:r>
              <a:rPr lang="en-US" dirty="0">
                <a:latin typeface="Century Gothic"/>
                <a:cs typeface="Century Gothic"/>
              </a:rPr>
              <a:t>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9DD177F8-5D2A-4AFF-86C7-F37C3BC40BC5}"/>
              </a:ext>
            </a:extLst>
          </p:cNvPr>
          <p:cNvSpPr/>
          <p:nvPr/>
        </p:nvSpPr>
        <p:spPr>
          <a:xfrm flipH="1">
            <a:off x="457198" y="274639"/>
            <a:ext cx="3759591" cy="1143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4400" b="1" dirty="0"/>
              <a:t>1. ACTIVIDAD</a:t>
            </a:r>
          </a:p>
        </p:txBody>
      </p:sp>
    </p:spTree>
    <p:extLst>
      <p:ext uri="{BB962C8B-B14F-4D97-AF65-F5344CB8AC3E}">
        <p14:creationId xmlns:p14="http://schemas.microsoft.com/office/powerpoint/2010/main" val="429462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</TotalTime>
  <Words>836</Words>
  <Application>Microsoft Office PowerPoint</Application>
  <PresentationFormat>Presentación en pantalla (4:3)</PresentationFormat>
  <Paragraphs>139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Cambria</vt:lpstr>
      <vt:lpstr>Century Gothic</vt:lpstr>
      <vt:lpstr>Office Theme</vt:lpstr>
      <vt:lpstr>PLAN DE TRABAJO DEL ÁREA III NACIONAL</vt:lpstr>
      <vt:lpstr>PLAN DE TRABAJO DEL EQUIPO COORDINADOR NACIONAL</vt:lpstr>
      <vt:lpstr>Presentación de PowerPoint</vt:lpstr>
      <vt:lpstr>Promover la renovación interior en cada miembro del MFC. </vt:lpstr>
      <vt:lpstr> Impulsar el incremento de la membresía.</vt:lpstr>
      <vt:lpstr>  Fortalecer la capacitación integral de los servidores     </vt:lpstr>
      <vt:lpstr>                                                         </vt:lpstr>
      <vt:lpstr>Presentación de PowerPoint</vt:lpstr>
      <vt:lpstr>1. ACTIVIDAD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JUSTIFICACIÓN</vt:lpstr>
      <vt:lpstr>PASOS A SEGUIR:</vt:lpstr>
      <vt:lpstr>TIEMPO RECOMENDADO</vt:lpstr>
      <vt:lpstr>Presentación de PowerPoint</vt:lpstr>
    </vt:vector>
  </TitlesOfParts>
  <Company>sdfsdf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MFC NACIONAL 2016-2019</cp:lastModifiedBy>
  <cp:revision>52</cp:revision>
  <dcterms:created xsi:type="dcterms:W3CDTF">2019-08-30T21:38:12Z</dcterms:created>
  <dcterms:modified xsi:type="dcterms:W3CDTF">2019-10-09T04:13:32Z</dcterms:modified>
</cp:coreProperties>
</file>

<file path=docProps/thumbnail.jpeg>
</file>